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charts/chart1.xml" ContentType="application/vnd.openxmlformats-officedocument.drawingml.char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media/image1.png" ContentType="image/png"/>
  <Override PartName="/ppt/media/image31.png" ContentType="image/png"/>
  <Override PartName="/ppt/media/image7.jpeg" ContentType="image/jpeg"/>
  <Override PartName="/ppt/media/image2.jpeg" ContentType="image/jpeg"/>
  <Override PartName="/ppt/media/image23.jpeg" ContentType="image/jpeg"/>
  <Override PartName="/ppt/media/image8.png" ContentType="image/png"/>
  <Override PartName="/ppt/media/image3.jpeg" ContentType="image/jpeg"/>
  <Override PartName="/ppt/media/image5.png" ContentType="image/png"/>
  <Override PartName="/ppt/media/image9.wmf" ContentType="image/x-wmf"/>
  <Override PartName="/ppt/media/image4.jpeg" ContentType="image/jpeg"/>
  <Override PartName="/ppt/media/image6.jpeg" ContentType="image/jpeg"/>
  <Override PartName="/ppt/media/image10.png" ContentType="image/png"/>
  <Override PartName="/ppt/media/image29.jpeg" ContentType="image/jpeg"/>
  <Override PartName="/ppt/media/image11.jpeg" ContentType="image/jpeg"/>
  <Override PartName="/ppt/media/image12.png" ContentType="image/png"/>
  <Override PartName="/ppt/media/image18.jpeg" ContentType="image/jpeg"/>
  <Override PartName="/ppt/media/image13.jpeg" ContentType="image/jpeg"/>
  <Override PartName="/ppt/media/image14.png" ContentType="image/png"/>
  <Override PartName="/ppt/media/image15.jpeg" ContentType="image/jpeg"/>
  <Override PartName="/ppt/media/image39.png" ContentType="image/png"/>
  <Override PartName="/ppt/media/image16.png" ContentType="image/png"/>
  <Override PartName="/ppt/media/image17.jpeg" ContentType="image/jpeg"/>
  <Override PartName="/ppt/media/image19.jpeg" ContentType="image/jpeg"/>
  <Override PartName="/ppt/media/image22.png" ContentType="image/png"/>
  <Override PartName="/ppt/media/image20.png" ContentType="image/png"/>
  <Override PartName="/ppt/media/image40.jpeg" ContentType="image/jpeg"/>
  <Override PartName="/ppt/media/image21.jpeg" ContentType="image/jpeg"/>
  <Override PartName="/ppt/media/image24.jpeg" ContentType="image/jpeg"/>
  <Override PartName="/ppt/media/image25.png" ContentType="image/png"/>
  <Override PartName="/ppt/media/image36.jpeg" ContentType="image/jpeg"/>
  <Override PartName="/ppt/media/image26.jpeg" ContentType="image/jpeg"/>
  <Override PartName="/ppt/media/image37.png" ContentType="image/png"/>
  <Override PartName="/ppt/media/image27.png" ContentType="image/png"/>
  <Override PartName="/ppt/media/image28.png" ContentType="image/png"/>
  <Override PartName="/ppt/media/image30.jpeg" ContentType="image/jpeg"/>
  <Override PartName="/ppt/media/image32.png" ContentType="image/png"/>
  <Override PartName="/ppt/media/image33.jpeg" ContentType="image/jpeg"/>
  <Override PartName="/ppt/media/image34.png" ContentType="image/png"/>
  <Override PartName="/ppt/media/image35.jpeg" ContentType="image/jpeg"/>
  <Override PartName="/ppt/media/image38.jpeg" ContentType="image/jpeg"/>
  <Override PartName="/ppt/media/image41.jpeg" ContentType="image/jpeg"/>
  <Override PartName="/ppt/media/image42.png" ContentType="image/png"/>
  <Override PartName="/ppt/media/image43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
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plotArea>
      <c:layout>
        <c:manualLayout>
          <c:layoutTarget val="inner"/>
          <c:xMode val="edge"/>
          <c:yMode val="edge"/>
          <c:x val="0.0312092630933211"/>
          <c:y val="0.0551805107132375"/>
          <c:w val="0.943025841576566"/>
          <c:h val="0.825848742784463"/>
        </c:manualLayout>
      </c:layout>
      <c:lineChart>
        <c:grouping val="standar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NFSP</c:v>
                </c:pt>
              </c:strCache>
            </c:strRef>
          </c:tx>
          <c:spPr>
            <a:solidFill>
              <a:srgbClr val="156082"/>
            </a:solidFill>
            <a:ln w="28440">
              <a:solidFill>
                <a:srgbClr val="156082"/>
              </a:solidFill>
              <a:round/>
            </a:ln>
          </c:spPr>
          <c:marker>
            <c:symbol val="none"/>
          </c:marker>
          <c:dLbls>
            <c:numFmt formatCode="General" sourceLinked="1"/>
            <c:txPr>
              <a:bodyPr/>
              <a:lstStyle/>
              <a:p>
                <a:pPr>
                  <a:defRPr b="0" sz="1000" spc="-1" strike="noStrike">
                    <a:solidFill>
                      <a:srgbClr val="000000"/>
                    </a:solidFill>
                    <a:latin typeface="Aptos"/>
                    <a:ea typeface="DejaVu Sans"/>
                  </a:defRPr>
                </a:pPr>
              </a:p>
            </c:txPr>
            <c:dLblPos val="r"/>
            <c:showLegendKey val="0"/>
            <c:showVal val="0"/>
            <c:showCatName val="0"/>
            <c:showSerName val="0"/>
            <c:showPercent val="0"/>
            <c:separator>; </c:separator>
            <c:showLeaderLines val="0"/>
          </c:dLbls>
          <c:cat>
            <c:strRef>
              <c:f>categories</c:f>
              <c:strCache>
                <c:ptCount val="264"/>
                <c:pt idx="0">
                  <c:v>Nov-02</c:v>
                </c:pt>
                <c:pt idx="1">
                  <c:v>Dec-02</c:v>
                </c:pt>
                <c:pt idx="2">
                  <c:v>Jan-03</c:v>
                </c:pt>
                <c:pt idx="3">
                  <c:v>Feb-03</c:v>
                </c:pt>
                <c:pt idx="4">
                  <c:v>Mar-03</c:v>
                </c:pt>
                <c:pt idx="5">
                  <c:v>Apr-03</c:v>
                </c:pt>
                <c:pt idx="6">
                  <c:v>May-03</c:v>
                </c:pt>
                <c:pt idx="7">
                  <c:v>Jun-03</c:v>
                </c:pt>
                <c:pt idx="8">
                  <c:v>Jul-03</c:v>
                </c:pt>
                <c:pt idx="9">
                  <c:v>Aug-03</c:v>
                </c:pt>
                <c:pt idx="10">
                  <c:v>Sep-03</c:v>
                </c:pt>
                <c:pt idx="11">
                  <c:v>Oct-03</c:v>
                </c:pt>
                <c:pt idx="12">
                  <c:v>Nov-03</c:v>
                </c:pt>
                <c:pt idx="13">
                  <c:v>Dec-03</c:v>
                </c:pt>
                <c:pt idx="14">
                  <c:v>Jan-04</c:v>
                </c:pt>
                <c:pt idx="15">
                  <c:v>Feb-04</c:v>
                </c:pt>
                <c:pt idx="16">
                  <c:v>Mar-04</c:v>
                </c:pt>
                <c:pt idx="17">
                  <c:v>Apr-04</c:v>
                </c:pt>
                <c:pt idx="18">
                  <c:v>May-04</c:v>
                </c:pt>
                <c:pt idx="19">
                  <c:v>Jun-04</c:v>
                </c:pt>
                <c:pt idx="20">
                  <c:v>Jul-04</c:v>
                </c:pt>
                <c:pt idx="21">
                  <c:v>Aug-04</c:v>
                </c:pt>
                <c:pt idx="22">
                  <c:v>Sep-04</c:v>
                </c:pt>
                <c:pt idx="23">
                  <c:v>Oct-04</c:v>
                </c:pt>
                <c:pt idx="24">
                  <c:v>Nov-04</c:v>
                </c:pt>
                <c:pt idx="25">
                  <c:v>Dec-04</c:v>
                </c:pt>
                <c:pt idx="26">
                  <c:v>Jan-05</c:v>
                </c:pt>
                <c:pt idx="27">
                  <c:v>Feb-05</c:v>
                </c:pt>
                <c:pt idx="28">
                  <c:v>Mar-05</c:v>
                </c:pt>
                <c:pt idx="29">
                  <c:v>Apr-05</c:v>
                </c:pt>
                <c:pt idx="30">
                  <c:v>May-05</c:v>
                </c:pt>
                <c:pt idx="31">
                  <c:v>Jun-05</c:v>
                </c:pt>
                <c:pt idx="32">
                  <c:v>Jul-05</c:v>
                </c:pt>
                <c:pt idx="33">
                  <c:v>Aug-05</c:v>
                </c:pt>
                <c:pt idx="34">
                  <c:v>Sep-05</c:v>
                </c:pt>
                <c:pt idx="35">
                  <c:v>Oct-05</c:v>
                </c:pt>
                <c:pt idx="36">
                  <c:v>Nov-05</c:v>
                </c:pt>
                <c:pt idx="37">
                  <c:v>Dec-05</c:v>
                </c:pt>
                <c:pt idx="38">
                  <c:v>Jan-06</c:v>
                </c:pt>
                <c:pt idx="39">
                  <c:v>Feb-06</c:v>
                </c:pt>
                <c:pt idx="40">
                  <c:v>Mar-06</c:v>
                </c:pt>
                <c:pt idx="41">
                  <c:v>Apr-06</c:v>
                </c:pt>
                <c:pt idx="42">
                  <c:v>May-06</c:v>
                </c:pt>
                <c:pt idx="43">
                  <c:v>Jun-06</c:v>
                </c:pt>
                <c:pt idx="44">
                  <c:v>Jul-06</c:v>
                </c:pt>
                <c:pt idx="45">
                  <c:v>Aug-06</c:v>
                </c:pt>
                <c:pt idx="46">
                  <c:v>Sep-06</c:v>
                </c:pt>
                <c:pt idx="47">
                  <c:v>Oct-06</c:v>
                </c:pt>
                <c:pt idx="48">
                  <c:v>Nov-06</c:v>
                </c:pt>
                <c:pt idx="49">
                  <c:v>Dec-06</c:v>
                </c:pt>
                <c:pt idx="50">
                  <c:v>Jan-07</c:v>
                </c:pt>
                <c:pt idx="51">
                  <c:v>Feb-07</c:v>
                </c:pt>
                <c:pt idx="52">
                  <c:v>Mar-07</c:v>
                </c:pt>
                <c:pt idx="53">
                  <c:v>Apr-07</c:v>
                </c:pt>
                <c:pt idx="54">
                  <c:v>May-07</c:v>
                </c:pt>
                <c:pt idx="55">
                  <c:v>Jun-07</c:v>
                </c:pt>
                <c:pt idx="56">
                  <c:v>Jul-07</c:v>
                </c:pt>
                <c:pt idx="57">
                  <c:v>Aug-07</c:v>
                </c:pt>
                <c:pt idx="58">
                  <c:v>Sep-07</c:v>
                </c:pt>
                <c:pt idx="59">
                  <c:v>Oct-07</c:v>
                </c:pt>
                <c:pt idx="60">
                  <c:v>Nov-07</c:v>
                </c:pt>
                <c:pt idx="61">
                  <c:v>Dec-07</c:v>
                </c:pt>
                <c:pt idx="62">
                  <c:v>Jan-08</c:v>
                </c:pt>
                <c:pt idx="63">
                  <c:v>Feb-08</c:v>
                </c:pt>
                <c:pt idx="64">
                  <c:v>Mar-08</c:v>
                </c:pt>
                <c:pt idx="65">
                  <c:v>Apr-08</c:v>
                </c:pt>
                <c:pt idx="66">
                  <c:v>May-08</c:v>
                </c:pt>
                <c:pt idx="67">
                  <c:v>Jun-08</c:v>
                </c:pt>
                <c:pt idx="68">
                  <c:v>Jul-08</c:v>
                </c:pt>
                <c:pt idx="69">
                  <c:v>Aug-08</c:v>
                </c:pt>
                <c:pt idx="70">
                  <c:v>Sep-08</c:v>
                </c:pt>
                <c:pt idx="71">
                  <c:v>Oct-08</c:v>
                </c:pt>
                <c:pt idx="72">
                  <c:v>Nov-08</c:v>
                </c:pt>
                <c:pt idx="73">
                  <c:v>Dec-08</c:v>
                </c:pt>
                <c:pt idx="74">
                  <c:v>Jan-09</c:v>
                </c:pt>
                <c:pt idx="75">
                  <c:v>Feb-09</c:v>
                </c:pt>
                <c:pt idx="76">
                  <c:v>Mar-09</c:v>
                </c:pt>
                <c:pt idx="77">
                  <c:v>Apr-09</c:v>
                </c:pt>
                <c:pt idx="78">
                  <c:v>May-09</c:v>
                </c:pt>
                <c:pt idx="79">
                  <c:v>Jun-09</c:v>
                </c:pt>
                <c:pt idx="80">
                  <c:v>Jul-09</c:v>
                </c:pt>
                <c:pt idx="81">
                  <c:v>Aug-09</c:v>
                </c:pt>
                <c:pt idx="82">
                  <c:v>Sep-09</c:v>
                </c:pt>
                <c:pt idx="83">
                  <c:v>Oct-09</c:v>
                </c:pt>
                <c:pt idx="84">
                  <c:v>Nov-09</c:v>
                </c:pt>
                <c:pt idx="85">
                  <c:v>Dec-09</c:v>
                </c:pt>
                <c:pt idx="86">
                  <c:v>Jan-10</c:v>
                </c:pt>
                <c:pt idx="87">
                  <c:v>Feb-10</c:v>
                </c:pt>
                <c:pt idx="88">
                  <c:v>Mar-10</c:v>
                </c:pt>
                <c:pt idx="89">
                  <c:v>Apr-10</c:v>
                </c:pt>
                <c:pt idx="90">
                  <c:v>May-10</c:v>
                </c:pt>
                <c:pt idx="91">
                  <c:v>Jun-10</c:v>
                </c:pt>
                <c:pt idx="92">
                  <c:v>Jul-10</c:v>
                </c:pt>
                <c:pt idx="93">
                  <c:v>Aug-10</c:v>
                </c:pt>
                <c:pt idx="94">
                  <c:v>Sep-10</c:v>
                </c:pt>
                <c:pt idx="95">
                  <c:v>Oct-10</c:v>
                </c:pt>
                <c:pt idx="96">
                  <c:v>Nov-10</c:v>
                </c:pt>
                <c:pt idx="97">
                  <c:v>Dec-10</c:v>
                </c:pt>
                <c:pt idx="98">
                  <c:v>Jan-11</c:v>
                </c:pt>
                <c:pt idx="99">
                  <c:v>Feb-11</c:v>
                </c:pt>
                <c:pt idx="100">
                  <c:v>Mar-11</c:v>
                </c:pt>
                <c:pt idx="101">
                  <c:v>Apr-11</c:v>
                </c:pt>
                <c:pt idx="102">
                  <c:v>May-11</c:v>
                </c:pt>
                <c:pt idx="103">
                  <c:v>Jun-11</c:v>
                </c:pt>
                <c:pt idx="104">
                  <c:v>Jul-11</c:v>
                </c:pt>
                <c:pt idx="105">
                  <c:v>Aug-11</c:v>
                </c:pt>
                <c:pt idx="106">
                  <c:v>Sep-11</c:v>
                </c:pt>
                <c:pt idx="107">
                  <c:v>Oct-11</c:v>
                </c:pt>
                <c:pt idx="108">
                  <c:v>Nov-11</c:v>
                </c:pt>
                <c:pt idx="109">
                  <c:v>Dec-11</c:v>
                </c:pt>
                <c:pt idx="110">
                  <c:v>Jan-12</c:v>
                </c:pt>
                <c:pt idx="111">
                  <c:v>Feb-12</c:v>
                </c:pt>
                <c:pt idx="112">
                  <c:v>Mar-12</c:v>
                </c:pt>
                <c:pt idx="113">
                  <c:v>Apr-12</c:v>
                </c:pt>
                <c:pt idx="114">
                  <c:v>May-12</c:v>
                </c:pt>
                <c:pt idx="115">
                  <c:v>Jun-12</c:v>
                </c:pt>
                <c:pt idx="116">
                  <c:v>Jul-12</c:v>
                </c:pt>
                <c:pt idx="117">
                  <c:v>Aug-12</c:v>
                </c:pt>
                <c:pt idx="118">
                  <c:v>Sep-12</c:v>
                </c:pt>
                <c:pt idx="119">
                  <c:v>Oct-12</c:v>
                </c:pt>
                <c:pt idx="120">
                  <c:v>Nov-12</c:v>
                </c:pt>
                <c:pt idx="121">
                  <c:v>Dec-12</c:v>
                </c:pt>
                <c:pt idx="122">
                  <c:v>Jan-13</c:v>
                </c:pt>
                <c:pt idx="123">
                  <c:v>Feb-13</c:v>
                </c:pt>
                <c:pt idx="124">
                  <c:v>Mar-13</c:v>
                </c:pt>
                <c:pt idx="125">
                  <c:v>Apr-13</c:v>
                </c:pt>
                <c:pt idx="126">
                  <c:v>May-13</c:v>
                </c:pt>
                <c:pt idx="127">
                  <c:v>Jun-13</c:v>
                </c:pt>
                <c:pt idx="128">
                  <c:v>Jul-13</c:v>
                </c:pt>
                <c:pt idx="129">
                  <c:v>Aug-13</c:v>
                </c:pt>
                <c:pt idx="130">
                  <c:v>Sep-13</c:v>
                </c:pt>
                <c:pt idx="131">
                  <c:v>Oct-13</c:v>
                </c:pt>
                <c:pt idx="132">
                  <c:v>Nov-13</c:v>
                </c:pt>
                <c:pt idx="133">
                  <c:v>Dec-13</c:v>
                </c:pt>
                <c:pt idx="134">
                  <c:v>Jan-14</c:v>
                </c:pt>
                <c:pt idx="135">
                  <c:v>Feb-14</c:v>
                </c:pt>
                <c:pt idx="136">
                  <c:v>Mar-14</c:v>
                </c:pt>
                <c:pt idx="137">
                  <c:v>Apr-14</c:v>
                </c:pt>
                <c:pt idx="138">
                  <c:v>May-14</c:v>
                </c:pt>
                <c:pt idx="139">
                  <c:v>Jun-14</c:v>
                </c:pt>
                <c:pt idx="140">
                  <c:v>Jul-14</c:v>
                </c:pt>
                <c:pt idx="141">
                  <c:v>Aug-14</c:v>
                </c:pt>
                <c:pt idx="142">
                  <c:v>Sep-14</c:v>
                </c:pt>
                <c:pt idx="143">
                  <c:v>Oct-14</c:v>
                </c:pt>
                <c:pt idx="144">
                  <c:v>Nov-14</c:v>
                </c:pt>
                <c:pt idx="145">
                  <c:v>Dec-14</c:v>
                </c:pt>
                <c:pt idx="146">
                  <c:v>Jan-15</c:v>
                </c:pt>
                <c:pt idx="147">
                  <c:v>Feb-15</c:v>
                </c:pt>
                <c:pt idx="148">
                  <c:v>Mar-15</c:v>
                </c:pt>
                <c:pt idx="149">
                  <c:v>Apr-15</c:v>
                </c:pt>
                <c:pt idx="150">
                  <c:v>May-15</c:v>
                </c:pt>
                <c:pt idx="151">
                  <c:v>Jun-15</c:v>
                </c:pt>
                <c:pt idx="152">
                  <c:v>Jul-15</c:v>
                </c:pt>
                <c:pt idx="153">
                  <c:v>Aug-15</c:v>
                </c:pt>
                <c:pt idx="154">
                  <c:v>Sep-15</c:v>
                </c:pt>
                <c:pt idx="155">
                  <c:v>Oct-15</c:v>
                </c:pt>
                <c:pt idx="156">
                  <c:v>Nov-15</c:v>
                </c:pt>
                <c:pt idx="157">
                  <c:v>Dec-15</c:v>
                </c:pt>
                <c:pt idx="158">
                  <c:v>Jan-16</c:v>
                </c:pt>
                <c:pt idx="159">
                  <c:v>Feb-16</c:v>
                </c:pt>
                <c:pt idx="160">
                  <c:v>Mar-16</c:v>
                </c:pt>
                <c:pt idx="161">
                  <c:v>Apr-16</c:v>
                </c:pt>
                <c:pt idx="162">
                  <c:v>May-16</c:v>
                </c:pt>
                <c:pt idx="163">
                  <c:v>Jun-16</c:v>
                </c:pt>
                <c:pt idx="164">
                  <c:v>Jul-16</c:v>
                </c:pt>
                <c:pt idx="165">
                  <c:v>Aug-16</c:v>
                </c:pt>
                <c:pt idx="166">
                  <c:v>Sep-16</c:v>
                </c:pt>
                <c:pt idx="167">
                  <c:v>Oct-16</c:v>
                </c:pt>
                <c:pt idx="168">
                  <c:v>Nov-16</c:v>
                </c:pt>
                <c:pt idx="169">
                  <c:v>Dec-16</c:v>
                </c:pt>
                <c:pt idx="170">
                  <c:v>Jan-17</c:v>
                </c:pt>
                <c:pt idx="171">
                  <c:v>Feb-17</c:v>
                </c:pt>
                <c:pt idx="172">
                  <c:v>Mar-17</c:v>
                </c:pt>
                <c:pt idx="173">
                  <c:v>Apr-17</c:v>
                </c:pt>
                <c:pt idx="174">
                  <c:v>May-17</c:v>
                </c:pt>
                <c:pt idx="175">
                  <c:v>Jun-17</c:v>
                </c:pt>
                <c:pt idx="176">
                  <c:v>Jul-17</c:v>
                </c:pt>
                <c:pt idx="177">
                  <c:v>Aug-17</c:v>
                </c:pt>
                <c:pt idx="178">
                  <c:v>Sep-17</c:v>
                </c:pt>
                <c:pt idx="179">
                  <c:v>Oct-17</c:v>
                </c:pt>
                <c:pt idx="180">
                  <c:v>Nov-17</c:v>
                </c:pt>
                <c:pt idx="181">
                  <c:v>Dec-17</c:v>
                </c:pt>
                <c:pt idx="182">
                  <c:v>Jan-18</c:v>
                </c:pt>
                <c:pt idx="183">
                  <c:v>Feb-18</c:v>
                </c:pt>
                <c:pt idx="184">
                  <c:v>Mar-18</c:v>
                </c:pt>
                <c:pt idx="185">
                  <c:v>Apr-18</c:v>
                </c:pt>
                <c:pt idx="186">
                  <c:v>May-18</c:v>
                </c:pt>
                <c:pt idx="187">
                  <c:v>Jun-18</c:v>
                </c:pt>
                <c:pt idx="188">
                  <c:v>Jul-18</c:v>
                </c:pt>
                <c:pt idx="189">
                  <c:v>Aug-18</c:v>
                </c:pt>
                <c:pt idx="190">
                  <c:v>Sep-18</c:v>
                </c:pt>
                <c:pt idx="191">
                  <c:v>Oct-18</c:v>
                </c:pt>
                <c:pt idx="192">
                  <c:v>Nov-18</c:v>
                </c:pt>
                <c:pt idx="193">
                  <c:v>Dec-18</c:v>
                </c:pt>
                <c:pt idx="194">
                  <c:v>Jan-19</c:v>
                </c:pt>
                <c:pt idx="195">
                  <c:v>Feb-19</c:v>
                </c:pt>
                <c:pt idx="196">
                  <c:v>Mar-19</c:v>
                </c:pt>
                <c:pt idx="197">
                  <c:v>Apr-19</c:v>
                </c:pt>
                <c:pt idx="198">
                  <c:v>May-19</c:v>
                </c:pt>
                <c:pt idx="199">
                  <c:v>Jun-19</c:v>
                </c:pt>
                <c:pt idx="200">
                  <c:v>Jul-19</c:v>
                </c:pt>
                <c:pt idx="201">
                  <c:v>Aug-19</c:v>
                </c:pt>
                <c:pt idx="202">
                  <c:v>Sep-19</c:v>
                </c:pt>
                <c:pt idx="203">
                  <c:v>Oct-19</c:v>
                </c:pt>
                <c:pt idx="204">
                  <c:v>Nov-19</c:v>
                </c:pt>
                <c:pt idx="205">
                  <c:v>Dec-19</c:v>
                </c:pt>
                <c:pt idx="206">
                  <c:v>Jan-20</c:v>
                </c:pt>
                <c:pt idx="207">
                  <c:v>Feb-20</c:v>
                </c:pt>
                <c:pt idx="208">
                  <c:v>Mar-20</c:v>
                </c:pt>
                <c:pt idx="209">
                  <c:v>Apr-20</c:v>
                </c:pt>
                <c:pt idx="210">
                  <c:v>May-20</c:v>
                </c:pt>
                <c:pt idx="211">
                  <c:v>Jun-20</c:v>
                </c:pt>
                <c:pt idx="212">
                  <c:v>Jul-20</c:v>
                </c:pt>
                <c:pt idx="213">
                  <c:v>Aug-20</c:v>
                </c:pt>
                <c:pt idx="214">
                  <c:v>Sep-20</c:v>
                </c:pt>
                <c:pt idx="215">
                  <c:v>Oct-20</c:v>
                </c:pt>
                <c:pt idx="216">
                  <c:v>Nov-20</c:v>
                </c:pt>
                <c:pt idx="217">
                  <c:v>Dec-20</c:v>
                </c:pt>
                <c:pt idx="218">
                  <c:v>Jan-21</c:v>
                </c:pt>
                <c:pt idx="219">
                  <c:v>Feb-21</c:v>
                </c:pt>
                <c:pt idx="220">
                  <c:v>Mar-21</c:v>
                </c:pt>
                <c:pt idx="221">
                  <c:v>Apr-21</c:v>
                </c:pt>
                <c:pt idx="222">
                  <c:v>May-21</c:v>
                </c:pt>
                <c:pt idx="223">
                  <c:v>Jun-21</c:v>
                </c:pt>
                <c:pt idx="224">
                  <c:v>Jul-21</c:v>
                </c:pt>
                <c:pt idx="225">
                  <c:v>Aug-21</c:v>
                </c:pt>
                <c:pt idx="226">
                  <c:v>Sep-21</c:v>
                </c:pt>
                <c:pt idx="227">
                  <c:v>Oct-21</c:v>
                </c:pt>
                <c:pt idx="228">
                  <c:v>Nov-21</c:v>
                </c:pt>
                <c:pt idx="229">
                  <c:v>Dec-21</c:v>
                </c:pt>
                <c:pt idx="230">
                  <c:v>Jan-22</c:v>
                </c:pt>
                <c:pt idx="231">
                  <c:v>Feb-22</c:v>
                </c:pt>
                <c:pt idx="232">
                  <c:v>Mar-22</c:v>
                </c:pt>
                <c:pt idx="233">
                  <c:v>Apr-22</c:v>
                </c:pt>
                <c:pt idx="234">
                  <c:v>May-22</c:v>
                </c:pt>
                <c:pt idx="235">
                  <c:v>Jun-22</c:v>
                </c:pt>
                <c:pt idx="236">
                  <c:v>Jul-22</c:v>
                </c:pt>
                <c:pt idx="237">
                  <c:v>Aug-22</c:v>
                </c:pt>
                <c:pt idx="238">
                  <c:v>Sep-22</c:v>
                </c:pt>
                <c:pt idx="239">
                  <c:v>Oct-22</c:v>
                </c:pt>
                <c:pt idx="240">
                  <c:v>Nov-22</c:v>
                </c:pt>
                <c:pt idx="241">
                  <c:v>Dec-22</c:v>
                </c:pt>
                <c:pt idx="242">
                  <c:v>Jan-23</c:v>
                </c:pt>
                <c:pt idx="243">
                  <c:v>Feb-23</c:v>
                </c:pt>
                <c:pt idx="244">
                  <c:v>Mar-23</c:v>
                </c:pt>
                <c:pt idx="245">
                  <c:v>Apr-23</c:v>
                </c:pt>
                <c:pt idx="246">
                  <c:v>May-23</c:v>
                </c:pt>
                <c:pt idx="247">
                  <c:v>Jun-23</c:v>
                </c:pt>
                <c:pt idx="248">
                  <c:v>Jul-23</c:v>
                </c:pt>
                <c:pt idx="249">
                  <c:v>Aug-23</c:v>
                </c:pt>
                <c:pt idx="250">
                  <c:v>Sep-23</c:v>
                </c:pt>
                <c:pt idx="251">
                  <c:v>Oct-23</c:v>
                </c:pt>
                <c:pt idx="252">
                  <c:v>Nov-23</c:v>
                </c:pt>
                <c:pt idx="253">
                  <c:v>Dec-23</c:v>
                </c:pt>
                <c:pt idx="254">
                  <c:v>Jan-24</c:v>
                </c:pt>
                <c:pt idx="255">
                  <c:v>Feb-24</c:v>
                </c:pt>
                <c:pt idx="256">
                  <c:v>Mar-24</c:v>
                </c:pt>
                <c:pt idx="257">
                  <c:v>Apr-24</c:v>
                </c:pt>
                <c:pt idx="258">
                  <c:v>May-24</c:v>
                </c:pt>
                <c:pt idx="259">
                  <c:v>Jun-24</c:v>
                </c:pt>
                <c:pt idx="260">
                  <c:v>Jul-24</c:v>
                </c:pt>
                <c:pt idx="261">
                  <c:v>Aug-24</c:v>
                </c:pt>
                <c:pt idx="262">
                  <c:v>Sep-24</c:v>
                </c:pt>
                <c:pt idx="263">
                  <c:v>Oct-24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264"/>
                <c:pt idx="0">
                  <c:v>3.8</c:v>
                </c:pt>
                <c:pt idx="1">
                  <c:v>4.42</c:v>
                </c:pt>
                <c:pt idx="2">
                  <c:v>4.93</c:v>
                </c:pt>
                <c:pt idx="3">
                  <c:v>5.12</c:v>
                </c:pt>
                <c:pt idx="4">
                  <c:v>5.38</c:v>
                </c:pt>
                <c:pt idx="5">
                  <c:v>4.97</c:v>
                </c:pt>
                <c:pt idx="6">
                  <c:v>5.15</c:v>
                </c:pt>
                <c:pt idx="7">
                  <c:v>5.39</c:v>
                </c:pt>
                <c:pt idx="8">
                  <c:v>5.91</c:v>
                </c:pt>
                <c:pt idx="9">
                  <c:v>5.92</c:v>
                </c:pt>
                <c:pt idx="10">
                  <c:v>5.97</c:v>
                </c:pt>
                <c:pt idx="11">
                  <c:v>5.55</c:v>
                </c:pt>
                <c:pt idx="12">
                  <c:v>5.64</c:v>
                </c:pt>
                <c:pt idx="13">
                  <c:v>5.18</c:v>
                </c:pt>
                <c:pt idx="14">
                  <c:v>4.6</c:v>
                </c:pt>
                <c:pt idx="15">
                  <c:v>4.33</c:v>
                </c:pt>
                <c:pt idx="16">
                  <c:v>4</c:v>
                </c:pt>
                <c:pt idx="17">
                  <c:v>4.29</c:v>
                </c:pt>
                <c:pt idx="18">
                  <c:v>4.01</c:v>
                </c:pt>
                <c:pt idx="19">
                  <c:v>3.7</c:v>
                </c:pt>
                <c:pt idx="20">
                  <c:v>3.34</c:v>
                </c:pt>
                <c:pt idx="21">
                  <c:v>3.11</c:v>
                </c:pt>
                <c:pt idx="22">
                  <c:v>3.05</c:v>
                </c:pt>
                <c:pt idx="23">
                  <c:v>3.1</c:v>
                </c:pt>
                <c:pt idx="24">
                  <c:v>3</c:v>
                </c:pt>
                <c:pt idx="25">
                  <c:v>2.88</c:v>
                </c:pt>
                <c:pt idx="26">
                  <c:v>2.78</c:v>
                </c:pt>
                <c:pt idx="27">
                  <c:v>2.93</c:v>
                </c:pt>
                <c:pt idx="28">
                  <c:v>2.98</c:v>
                </c:pt>
                <c:pt idx="29">
                  <c:v>2.74</c:v>
                </c:pt>
                <c:pt idx="30">
                  <c:v>2.89</c:v>
                </c:pt>
                <c:pt idx="31">
                  <c:v>3.1</c:v>
                </c:pt>
                <c:pt idx="32">
                  <c:v>3.13</c:v>
                </c:pt>
                <c:pt idx="33">
                  <c:v>3.14</c:v>
                </c:pt>
                <c:pt idx="34">
                  <c:v>3.31</c:v>
                </c:pt>
                <c:pt idx="35">
                  <c:v>3.32</c:v>
                </c:pt>
                <c:pt idx="36">
                  <c:v>3.45</c:v>
                </c:pt>
                <c:pt idx="37">
                  <c:v>3.54</c:v>
                </c:pt>
                <c:pt idx="38">
                  <c:v>4.06</c:v>
                </c:pt>
                <c:pt idx="39">
                  <c:v>4.12</c:v>
                </c:pt>
                <c:pt idx="40">
                  <c:v>4.11</c:v>
                </c:pt>
                <c:pt idx="41">
                  <c:v>4.02</c:v>
                </c:pt>
                <c:pt idx="42">
                  <c:v>3.71</c:v>
                </c:pt>
                <c:pt idx="43">
                  <c:v>3.72</c:v>
                </c:pt>
                <c:pt idx="44">
                  <c:v>3.8</c:v>
                </c:pt>
                <c:pt idx="45">
                  <c:v>3.71</c:v>
                </c:pt>
                <c:pt idx="46">
                  <c:v>3.65</c:v>
                </c:pt>
                <c:pt idx="47">
                  <c:v>3.51</c:v>
                </c:pt>
                <c:pt idx="48">
                  <c:v>3.42</c:v>
                </c:pt>
                <c:pt idx="49">
                  <c:v>3.57</c:v>
                </c:pt>
                <c:pt idx="50">
                  <c:v>3.01</c:v>
                </c:pt>
                <c:pt idx="51">
                  <c:v>2.85</c:v>
                </c:pt>
                <c:pt idx="52">
                  <c:v>2.9</c:v>
                </c:pt>
                <c:pt idx="53">
                  <c:v>2.83</c:v>
                </c:pt>
                <c:pt idx="54">
                  <c:v>3.08</c:v>
                </c:pt>
                <c:pt idx="55">
                  <c:v>2.82</c:v>
                </c:pt>
                <c:pt idx="56">
                  <c:v>2.78</c:v>
                </c:pt>
                <c:pt idx="57">
                  <c:v>2.7</c:v>
                </c:pt>
                <c:pt idx="58">
                  <c:v>2.85</c:v>
                </c:pt>
                <c:pt idx="59">
                  <c:v>2.86</c:v>
                </c:pt>
                <c:pt idx="60">
                  <c:v>2.7</c:v>
                </c:pt>
                <c:pt idx="61">
                  <c:v>2.74</c:v>
                </c:pt>
                <c:pt idx="62">
                  <c:v>2.5</c:v>
                </c:pt>
                <c:pt idx="63">
                  <c:v>2.55</c:v>
                </c:pt>
                <c:pt idx="64">
                  <c:v>2.21</c:v>
                </c:pt>
                <c:pt idx="65">
                  <c:v>2.25</c:v>
                </c:pt>
                <c:pt idx="66">
                  <c:v>2.18</c:v>
                </c:pt>
                <c:pt idx="67">
                  <c:v>2.31</c:v>
                </c:pt>
                <c:pt idx="68">
                  <c:v>2.28</c:v>
                </c:pt>
                <c:pt idx="69">
                  <c:v>2.22</c:v>
                </c:pt>
                <c:pt idx="70">
                  <c:v>1.74</c:v>
                </c:pt>
                <c:pt idx="71">
                  <c:v>1.32</c:v>
                </c:pt>
                <c:pt idx="72">
                  <c:v>1.52</c:v>
                </c:pt>
                <c:pt idx="73">
                  <c:v>1.99</c:v>
                </c:pt>
                <c:pt idx="74">
                  <c:v>2.46</c:v>
                </c:pt>
                <c:pt idx="75">
                  <c:v>2.43</c:v>
                </c:pt>
                <c:pt idx="76">
                  <c:v>2.68</c:v>
                </c:pt>
                <c:pt idx="77">
                  <c:v>2.85</c:v>
                </c:pt>
                <c:pt idx="78">
                  <c:v>2.93</c:v>
                </c:pt>
                <c:pt idx="79">
                  <c:v>3.02</c:v>
                </c:pt>
                <c:pt idx="80">
                  <c:v>3.19</c:v>
                </c:pt>
                <c:pt idx="81">
                  <c:v>3.32</c:v>
                </c:pt>
                <c:pt idx="82">
                  <c:v>4.01</c:v>
                </c:pt>
                <c:pt idx="83">
                  <c:v>4.28</c:v>
                </c:pt>
                <c:pt idx="84">
                  <c:v>3.96</c:v>
                </c:pt>
                <c:pt idx="85">
                  <c:v>3.19</c:v>
                </c:pt>
                <c:pt idx="86">
                  <c:v>2.86</c:v>
                </c:pt>
                <c:pt idx="87">
                  <c:v>2.94</c:v>
                </c:pt>
                <c:pt idx="88">
                  <c:v>3.2</c:v>
                </c:pt>
                <c:pt idx="89">
                  <c:v>2.96</c:v>
                </c:pt>
                <c:pt idx="90">
                  <c:v>3.07</c:v>
                </c:pt>
                <c:pt idx="91">
                  <c:v>3.12</c:v>
                </c:pt>
                <c:pt idx="92">
                  <c:v>3.12</c:v>
                </c:pt>
                <c:pt idx="93">
                  <c:v>3.16</c:v>
                </c:pt>
                <c:pt idx="94">
                  <c:v>2.21</c:v>
                </c:pt>
                <c:pt idx="95">
                  <c:v>2.32</c:v>
                </c:pt>
                <c:pt idx="96">
                  <c:v>2.58</c:v>
                </c:pt>
                <c:pt idx="97">
                  <c:v>2.41</c:v>
                </c:pt>
                <c:pt idx="98">
                  <c:v>2.47</c:v>
                </c:pt>
                <c:pt idx="99">
                  <c:v>2.45</c:v>
                </c:pt>
                <c:pt idx="100">
                  <c:v>2.17</c:v>
                </c:pt>
                <c:pt idx="101">
                  <c:v>2.32</c:v>
                </c:pt>
                <c:pt idx="102">
                  <c:v>2.27</c:v>
                </c:pt>
                <c:pt idx="103">
                  <c:v>2.05</c:v>
                </c:pt>
                <c:pt idx="104">
                  <c:v>1.78</c:v>
                </c:pt>
                <c:pt idx="105">
                  <c:v>1.91</c:v>
                </c:pt>
                <c:pt idx="106">
                  <c:v>2.39</c:v>
                </c:pt>
                <c:pt idx="107">
                  <c:v>2.37</c:v>
                </c:pt>
                <c:pt idx="108">
                  <c:v>2.26</c:v>
                </c:pt>
                <c:pt idx="109">
                  <c:v>2.47</c:v>
                </c:pt>
                <c:pt idx="110">
                  <c:v>2.27</c:v>
                </c:pt>
                <c:pt idx="111">
                  <c:v>2.19</c:v>
                </c:pt>
                <c:pt idx="112">
                  <c:v>2.26</c:v>
                </c:pt>
                <c:pt idx="113">
                  <c:v>2.27</c:v>
                </c:pt>
                <c:pt idx="114">
                  <c:v>2.29</c:v>
                </c:pt>
                <c:pt idx="115">
                  <c:v>2.44</c:v>
                </c:pt>
                <c:pt idx="116">
                  <c:v>2.56</c:v>
                </c:pt>
                <c:pt idx="117">
                  <c:v>2.52</c:v>
                </c:pt>
                <c:pt idx="118">
                  <c:v>2.57</c:v>
                </c:pt>
                <c:pt idx="119">
                  <c:v>2.5</c:v>
                </c:pt>
                <c:pt idx="120">
                  <c:v>2.73</c:v>
                </c:pt>
                <c:pt idx="121">
                  <c:v>2.26</c:v>
                </c:pt>
                <c:pt idx="122">
                  <c:v>2.22</c:v>
                </c:pt>
                <c:pt idx="123">
                  <c:v>2.5</c:v>
                </c:pt>
                <c:pt idx="124">
                  <c:v>2.59</c:v>
                </c:pt>
                <c:pt idx="125">
                  <c:v>2.65</c:v>
                </c:pt>
                <c:pt idx="126">
                  <c:v>2.6</c:v>
                </c:pt>
                <c:pt idx="127">
                  <c:v>2.56</c:v>
                </c:pt>
                <c:pt idx="128">
                  <c:v>2.71</c:v>
                </c:pt>
                <c:pt idx="129">
                  <c:v>2.82</c:v>
                </c:pt>
                <c:pt idx="130">
                  <c:v>3</c:v>
                </c:pt>
                <c:pt idx="131">
                  <c:v>3.1</c:v>
                </c:pt>
                <c:pt idx="132">
                  <c:v>2.67</c:v>
                </c:pt>
                <c:pt idx="133">
                  <c:v>2.96</c:v>
                </c:pt>
                <c:pt idx="134">
                  <c:v>3.27</c:v>
                </c:pt>
                <c:pt idx="135">
                  <c:v>2.98</c:v>
                </c:pt>
                <c:pt idx="136">
                  <c:v>2.9</c:v>
                </c:pt>
                <c:pt idx="137">
                  <c:v>2.83</c:v>
                </c:pt>
                <c:pt idx="138">
                  <c:v>3.13</c:v>
                </c:pt>
                <c:pt idx="139">
                  <c:v>3.27</c:v>
                </c:pt>
                <c:pt idx="140">
                  <c:v>3.46</c:v>
                </c:pt>
                <c:pt idx="141">
                  <c:v>3.6</c:v>
                </c:pt>
                <c:pt idx="142">
                  <c:v>4.39</c:v>
                </c:pt>
                <c:pt idx="143">
                  <c:v>4.48</c:v>
                </c:pt>
                <c:pt idx="144">
                  <c:v>5.18</c:v>
                </c:pt>
                <c:pt idx="145">
                  <c:v>5.95</c:v>
                </c:pt>
                <c:pt idx="146">
                  <c:v>5.7</c:v>
                </c:pt>
                <c:pt idx="147">
                  <c:v>6.53</c:v>
                </c:pt>
                <c:pt idx="148">
                  <c:v>7.45</c:v>
                </c:pt>
                <c:pt idx="149">
                  <c:v>7.16</c:v>
                </c:pt>
                <c:pt idx="150">
                  <c:v>7.61</c:v>
                </c:pt>
                <c:pt idx="151">
                  <c:v>7.83</c:v>
                </c:pt>
                <c:pt idx="152">
                  <c:v>8.48</c:v>
                </c:pt>
                <c:pt idx="153">
                  <c:v>8.89</c:v>
                </c:pt>
                <c:pt idx="154">
                  <c:v>9.01</c:v>
                </c:pt>
                <c:pt idx="155">
                  <c:v>9.18</c:v>
                </c:pt>
                <c:pt idx="156">
                  <c:v>9.19</c:v>
                </c:pt>
                <c:pt idx="157">
                  <c:v>10.22</c:v>
                </c:pt>
                <c:pt idx="158">
                  <c:v>10.73</c:v>
                </c:pt>
                <c:pt idx="159">
                  <c:v>10.6</c:v>
                </c:pt>
                <c:pt idx="160">
                  <c:v>9.59</c:v>
                </c:pt>
                <c:pt idx="161">
                  <c:v>9.96</c:v>
                </c:pt>
                <c:pt idx="162">
                  <c:v>9.93</c:v>
                </c:pt>
                <c:pt idx="163">
                  <c:v>9.81</c:v>
                </c:pt>
                <c:pt idx="164">
                  <c:v>9.47</c:v>
                </c:pt>
                <c:pt idx="165">
                  <c:v>9.53</c:v>
                </c:pt>
                <c:pt idx="166">
                  <c:v>9.32</c:v>
                </c:pt>
                <c:pt idx="167">
                  <c:v>8.77</c:v>
                </c:pt>
                <c:pt idx="168">
                  <c:v>9.32</c:v>
                </c:pt>
                <c:pt idx="169">
                  <c:v>8.98</c:v>
                </c:pt>
                <c:pt idx="170">
                  <c:v>8.48</c:v>
                </c:pt>
                <c:pt idx="171">
                  <c:v>8.47</c:v>
                </c:pt>
                <c:pt idx="172">
                  <c:v>9.13</c:v>
                </c:pt>
                <c:pt idx="173">
                  <c:v>9.14</c:v>
                </c:pt>
                <c:pt idx="174">
                  <c:v>9.19</c:v>
                </c:pt>
                <c:pt idx="175">
                  <c:v>9.45</c:v>
                </c:pt>
                <c:pt idx="176">
                  <c:v>9.28</c:v>
                </c:pt>
                <c:pt idx="177">
                  <c:v>8.97</c:v>
                </c:pt>
                <c:pt idx="178">
                  <c:v>8.73</c:v>
                </c:pt>
                <c:pt idx="179">
                  <c:v>9.21</c:v>
                </c:pt>
                <c:pt idx="180">
                  <c:v>8.41</c:v>
                </c:pt>
                <c:pt idx="181">
                  <c:v>7.77</c:v>
                </c:pt>
                <c:pt idx="182">
                  <c:v>7.44</c:v>
                </c:pt>
                <c:pt idx="183">
                  <c:v>7.28</c:v>
                </c:pt>
                <c:pt idx="184">
                  <c:v>7.3</c:v>
                </c:pt>
                <c:pt idx="185">
                  <c:v>7.42</c:v>
                </c:pt>
                <c:pt idx="186">
                  <c:v>7.12</c:v>
                </c:pt>
                <c:pt idx="187">
                  <c:v>7.18</c:v>
                </c:pt>
                <c:pt idx="188">
                  <c:v>6.91</c:v>
                </c:pt>
                <c:pt idx="189">
                  <c:v>7.32</c:v>
                </c:pt>
                <c:pt idx="190">
                  <c:v>7.08</c:v>
                </c:pt>
                <c:pt idx="191">
                  <c:v>6.68</c:v>
                </c:pt>
                <c:pt idx="192">
                  <c:v>6.95</c:v>
                </c:pt>
                <c:pt idx="193">
                  <c:v>6.96</c:v>
                </c:pt>
                <c:pt idx="194">
                  <c:v>6.83</c:v>
                </c:pt>
                <c:pt idx="195">
                  <c:v>6.78</c:v>
                </c:pt>
                <c:pt idx="196">
                  <c:v>6.83</c:v>
                </c:pt>
                <c:pt idx="197">
                  <c:v>6.83</c:v>
                </c:pt>
                <c:pt idx="198">
                  <c:v>6.77</c:v>
                </c:pt>
                <c:pt idx="199">
                  <c:v>6.37</c:v>
                </c:pt>
                <c:pt idx="200">
                  <c:v>6.35</c:v>
                </c:pt>
                <c:pt idx="201">
                  <c:v>6.14</c:v>
                </c:pt>
                <c:pt idx="202">
                  <c:v>6.2</c:v>
                </c:pt>
                <c:pt idx="203">
                  <c:v>6.23</c:v>
                </c:pt>
                <c:pt idx="204">
                  <c:v>6.24</c:v>
                </c:pt>
                <c:pt idx="205">
                  <c:v>5.81</c:v>
                </c:pt>
                <c:pt idx="206">
                  <c:v>5.87</c:v>
                </c:pt>
                <c:pt idx="207">
                  <c:v>5.9</c:v>
                </c:pt>
                <c:pt idx="208">
                  <c:v>6.11</c:v>
                </c:pt>
                <c:pt idx="209">
                  <c:v>7.32</c:v>
                </c:pt>
                <c:pt idx="210">
                  <c:v>8.61</c:v>
                </c:pt>
                <c:pt idx="211">
                  <c:v>11.02</c:v>
                </c:pt>
                <c:pt idx="212">
                  <c:v>11.77</c:v>
                </c:pt>
                <c:pt idx="213">
                  <c:v>12.54</c:v>
                </c:pt>
                <c:pt idx="214">
                  <c:v>13.26</c:v>
                </c:pt>
                <c:pt idx="215">
                  <c:v>13.48</c:v>
                </c:pt>
                <c:pt idx="216">
                  <c:v>12.97</c:v>
                </c:pt>
                <c:pt idx="217">
                  <c:v>13.34</c:v>
                </c:pt>
                <c:pt idx="218">
                  <c:v>13.25</c:v>
                </c:pt>
                <c:pt idx="219">
                  <c:v>12.99</c:v>
                </c:pt>
                <c:pt idx="220">
                  <c:v>12.32</c:v>
                </c:pt>
                <c:pt idx="221">
                  <c:v>10.25</c:v>
                </c:pt>
                <c:pt idx="222">
                  <c:v>8.81</c:v>
                </c:pt>
                <c:pt idx="223">
                  <c:v>7.06</c:v>
                </c:pt>
                <c:pt idx="224">
                  <c:v>6.59</c:v>
                </c:pt>
                <c:pt idx="225">
                  <c:v>5.42</c:v>
                </c:pt>
                <c:pt idx="226">
                  <c:v>4.64</c:v>
                </c:pt>
                <c:pt idx="227">
                  <c:v>4.52</c:v>
                </c:pt>
                <c:pt idx="228">
                  <c:v>4.54</c:v>
                </c:pt>
                <c:pt idx="229">
                  <c:v>4.26</c:v>
                </c:pt>
                <c:pt idx="230">
                  <c:v>3.51</c:v>
                </c:pt>
                <c:pt idx="231">
                  <c:v>3.29</c:v>
                </c:pt>
                <c:pt idx="232">
                  <c:v>3.06</c:v>
                </c:pt>
                <c:pt idx="233">
                  <c:v>3.8</c:v>
                </c:pt>
                <c:pt idx="234">
                  <c:v>4.06</c:v>
                </c:pt>
                <c:pt idx="235">
                  <c:v>4.1</c:v>
                </c:pt>
                <c:pt idx="236">
                  <c:v>3.71</c:v>
                </c:pt>
                <c:pt idx="237">
                  <c:v>4.04</c:v>
                </c:pt>
                <c:pt idx="238">
                  <c:v>4.19</c:v>
                </c:pt>
                <c:pt idx="239">
                  <c:v>4.04</c:v>
                </c:pt>
                <c:pt idx="240">
                  <c:v>4.44</c:v>
                </c:pt>
                <c:pt idx="241">
                  <c:v>4.57</c:v>
                </c:pt>
                <c:pt idx="242">
                  <c:v>4.9</c:v>
                </c:pt>
                <c:pt idx="243">
                  <c:v>5.52</c:v>
                </c:pt>
                <c:pt idx="244">
                  <c:v>5.98</c:v>
                </c:pt>
                <c:pt idx="245">
                  <c:v>5.79</c:v>
                </c:pt>
                <c:pt idx="246">
                  <c:v>6.27</c:v>
                </c:pt>
                <c:pt idx="247">
                  <c:v>6.29</c:v>
                </c:pt>
                <c:pt idx="248">
                  <c:v>6.83</c:v>
                </c:pt>
                <c:pt idx="249">
                  <c:v>7.18</c:v>
                </c:pt>
                <c:pt idx="250">
                  <c:v>7.52</c:v>
                </c:pt>
                <c:pt idx="251">
                  <c:v>7.78</c:v>
                </c:pt>
                <c:pt idx="252">
                  <c:v>7.82</c:v>
                </c:pt>
                <c:pt idx="253">
                  <c:v>8.91</c:v>
                </c:pt>
                <c:pt idx="254">
                  <c:v>9.08</c:v>
                </c:pt>
                <c:pt idx="255">
                  <c:v>9.25</c:v>
                </c:pt>
                <c:pt idx="256">
                  <c:v>9.09</c:v>
                </c:pt>
                <c:pt idx="257">
                  <c:v>9.43</c:v>
                </c:pt>
                <c:pt idx="258">
                  <c:v>9.56</c:v>
                </c:pt>
                <c:pt idx="259">
                  <c:v>9.92</c:v>
                </c:pt>
                <c:pt idx="260">
                  <c:v>10.01</c:v>
                </c:pt>
                <c:pt idx="261">
                  <c:v>9.8</c:v>
                </c:pt>
                <c:pt idx="262">
                  <c:v>9.33</c:v>
                </c:pt>
                <c:pt idx="263">
                  <c:v>9.52</c:v>
                </c:pt>
              </c:numCache>
            </c:numRef>
          </c:val>
          <c:smooth val="0"/>
        </c:ser>
        <c:hiLowLines>
          <c:spPr>
            <a:ln>
              <a:noFill/>
            </a:ln>
          </c:spPr>
        </c:hiLowLines>
        <c:marker val="0"/>
        <c:axId val="47418084"/>
        <c:axId val="35672609"/>
      </c:lineChart>
      <c:catAx>
        <c:axId val="47418084"/>
        <c:scaling>
          <c:orientation val="minMax"/>
        </c:scaling>
        <c:delete val="0"/>
        <c:axPos val="b"/>
        <c:numFmt formatCode="[$-416]DD/MM/YYYY" sourceLinked="1"/>
        <c:majorTickMark val="out"/>
        <c:minorTickMark val="none"/>
        <c:tickLblPos val="nextTo"/>
        <c:spPr>
          <a:ln w="9360">
            <a:solidFill>
              <a:srgbClr val="d9d9d9"/>
            </a:solidFill>
            <a:round/>
          </a:ln>
        </c:spPr>
        <c:txPr>
          <a:bodyPr/>
          <a:lstStyle/>
          <a:p>
            <a:pPr>
              <a:defRPr b="0" sz="1200" spc="-1" strike="noStrike">
                <a:solidFill>
                  <a:srgbClr val="595959"/>
                </a:solidFill>
                <a:latin typeface="Aptos"/>
                <a:ea typeface="DejaVu Sans"/>
              </a:defRPr>
            </a:pPr>
          </a:p>
        </c:txPr>
        <c:crossAx val="35672609"/>
        <c:crosses val="autoZero"/>
        <c:auto val="1"/>
        <c:lblAlgn val="ctr"/>
        <c:lblOffset val="100"/>
      </c:catAx>
      <c:valAx>
        <c:axId val="35672609"/>
        <c:scaling>
          <c:orientation val="minMax"/>
        </c:scaling>
        <c:delete val="0"/>
        <c:axPos val="l"/>
        <c:majorGridlines>
          <c:spPr>
            <a:ln w="9360">
              <a:solidFill>
                <a:srgbClr val="d9d9d9"/>
              </a:solidFill>
              <a:round/>
            </a:ln>
          </c:spPr>
        </c:majorGridlines>
        <c:numFmt formatCode="General" sourceLinked="0"/>
        <c:majorTickMark val="none"/>
        <c:minorTickMark val="none"/>
        <c:tickLblPos val="nextTo"/>
        <c:spPr>
          <a:ln w="12600">
            <a:noFill/>
          </a:ln>
        </c:spPr>
        <c:txPr>
          <a:bodyPr/>
          <a:lstStyle/>
          <a:p>
            <a:pPr>
              <a:defRPr b="0" sz="1600" spc="-1" strike="noStrike">
                <a:solidFill>
                  <a:srgbClr val="595959"/>
                </a:solidFill>
                <a:latin typeface="Aptos"/>
                <a:ea typeface="DejaVu Sans"/>
              </a:defRPr>
            </a:pPr>
          </a:p>
        </c:txPr>
        <c:crossAx val="47418084"/>
        <c:crosses val="autoZero"/>
        <c:crossBetween val="midCat"/>
      </c:valAx>
      <c:spPr>
        <a:noFill/>
        <a:ln>
          <a:noFill/>
        </a:ln>
      </c:spPr>
    </c:plotArea>
    <c:plotVisOnly val="1"/>
    <c:dispBlanksAs val="gap"/>
  </c:chart>
  <c:spPr>
    <a:noFill/>
    <a:ln w="9360">
      <a:noFill/>
    </a:ln>
  </c:spPr>
</c:chartSpace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838080" y="454680"/>
            <a:ext cx="10514880" cy="114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r>
              <a:rPr b="0" lang="pt-BR" sz="1800" spc="-1" strike="noStrike">
                <a:latin typeface="Arial"/>
              </a:rPr>
              <a:t>Clique para editar o formato do texto do título</a:t>
            </a:r>
            <a:endParaRPr b="0" lang="pt-BR" sz="18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3200" spc="-1" strike="noStrike">
                <a:latin typeface="Arial"/>
              </a:rPr>
              <a:t>Clique para editar o formato do texto da estrutura de tópicos</a:t>
            </a:r>
            <a:endParaRPr b="0" lang="pt-BR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800" spc="-1" strike="noStrike">
                <a:latin typeface="Arial"/>
              </a:rPr>
              <a:t>2.º nível da estrutura de tópicos</a:t>
            </a:r>
            <a:endParaRPr b="0" lang="pt-BR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400" spc="-1" strike="noStrike">
                <a:latin typeface="Arial"/>
              </a:rPr>
              <a:t>3.º nível da estrutura de tópicos</a:t>
            </a:r>
            <a:endParaRPr b="0" lang="pt-BR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000" spc="-1" strike="noStrike">
                <a:latin typeface="Arial"/>
              </a:rPr>
              <a:t>4.º nível da estrutura de tópicos</a:t>
            </a:r>
            <a:endParaRPr b="0" lang="pt-BR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latin typeface="Arial"/>
              </a:rPr>
              <a:t>5.º nível da estrutura de tópicos</a:t>
            </a:r>
            <a:endParaRPr b="0" lang="pt-BR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latin typeface="Arial"/>
              </a:rPr>
              <a:t>6.º nível da estrutura de tópicos</a:t>
            </a:r>
            <a:endParaRPr b="0" lang="pt-BR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latin typeface="Arial"/>
              </a:rPr>
              <a:t>7.º nível da estrutura de tópicos</a:t>
            </a:r>
            <a:endParaRPr b="0" lang="pt-BR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pt-BR" sz="4400" spc="-1" strike="noStrike">
                <a:latin typeface="Arial"/>
              </a:rPr>
              <a:t>Clique para editar o formato do texto do título</a:t>
            </a:r>
            <a:endParaRPr b="0" lang="pt-BR" sz="4400" spc="-1" strike="noStrike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3200" spc="-1" strike="noStrike">
                <a:latin typeface="Arial"/>
              </a:rPr>
              <a:t>Clique para editar o formato do texto da estrutura de tópicos</a:t>
            </a:r>
            <a:endParaRPr b="0" lang="pt-BR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800" spc="-1" strike="noStrike">
                <a:latin typeface="Arial"/>
              </a:rPr>
              <a:t>2.º nível da estrutura de tópicos</a:t>
            </a:r>
            <a:endParaRPr b="0" lang="pt-BR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400" spc="-1" strike="noStrike">
                <a:latin typeface="Arial"/>
              </a:rPr>
              <a:t>3.º nível da estrutura de tópicos</a:t>
            </a:r>
            <a:endParaRPr b="0" lang="pt-BR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000" spc="-1" strike="noStrike">
                <a:latin typeface="Arial"/>
              </a:rPr>
              <a:t>4.º nível da estrutura de tópicos</a:t>
            </a:r>
            <a:endParaRPr b="0" lang="pt-BR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latin typeface="Arial"/>
              </a:rPr>
              <a:t>5.º nível da estrutura de tópicos</a:t>
            </a:r>
            <a:endParaRPr b="0" lang="pt-BR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latin typeface="Arial"/>
              </a:rPr>
              <a:t>6.º nível da estrutura de tópicos</a:t>
            </a:r>
            <a:endParaRPr b="0" lang="pt-BR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latin typeface="Arial"/>
              </a:rPr>
              <a:t>7.º nível da estrutura de tópicos</a:t>
            </a:r>
            <a:endParaRPr b="0" lang="pt-BR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3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26.jpeg"/><Relationship Id="rId2" Type="http://schemas.openxmlformats.org/officeDocument/2006/relationships/image" Target="../media/image27.png"/><Relationship Id="rId3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28.png"/><Relationship Id="rId2" Type="http://schemas.openxmlformats.org/officeDocument/2006/relationships/image" Target="../media/image29.jpeg"/><Relationship Id="rId3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30.jpeg"/><Relationship Id="rId2" Type="http://schemas.openxmlformats.org/officeDocument/2006/relationships/image" Target="../media/image31.png"/><Relationship Id="rId3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chart" Target="../charts/chart1.xml"/><Relationship Id="rId2" Type="http://schemas.openxmlformats.org/officeDocument/2006/relationships/image" Target="../media/image32.png"/><Relationship Id="rId3" Type="http://schemas.openxmlformats.org/officeDocument/2006/relationships/image" Target="../media/image33.jpeg"/><Relationship Id="rId4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34.png"/><Relationship Id="rId2" Type="http://schemas.openxmlformats.org/officeDocument/2006/relationships/image" Target="../media/image35.jpeg"/><Relationship Id="rId3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36.jpeg"/><Relationship Id="rId2" Type="http://schemas.openxmlformats.org/officeDocument/2006/relationships/image" Target="../media/image37.png"/><Relationship Id="rId3" Type="http://schemas.openxmlformats.org/officeDocument/2006/relationships/image" Target="../media/image38.jpeg"/><Relationship Id="rId4" Type="http://schemas.openxmlformats.org/officeDocument/2006/relationships/image" Target="../media/image39.png"/><Relationship Id="rId5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image" Target="../media/image40.jpeg"/><Relationship Id="rId2" Type="http://schemas.openxmlformats.org/officeDocument/2006/relationships/image" Target="../media/image41.jpeg"/><Relationship Id="rId3" Type="http://schemas.openxmlformats.org/officeDocument/2006/relationships/image" Target="../media/image42.png"/><Relationship Id="rId4" Type="http://schemas.openxmlformats.org/officeDocument/2006/relationships/image" Target="../media/image43.jpeg"/><Relationship Id="rId5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image" Target="../media/image4.jpeg"/><Relationship Id="rId3" Type="http://schemas.openxmlformats.org/officeDocument/2006/relationships/image" Target="../media/image5.png"/><Relationship Id="rId4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image" Target="../media/image7.jpeg"/><Relationship Id="rId3" Type="http://schemas.openxmlformats.org/officeDocument/2006/relationships/image" Target="../media/image8.png"/><Relationship Id="rId4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9.wmf"/><Relationship Id="rId2" Type="http://schemas.openxmlformats.org/officeDocument/2006/relationships/image" Target="../media/image10.png"/><Relationship Id="rId3" Type="http://schemas.openxmlformats.org/officeDocument/2006/relationships/image" Target="../media/image11.jpeg"/><Relationship Id="rId4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2.png"/><Relationship Id="rId2" Type="http://schemas.openxmlformats.org/officeDocument/2006/relationships/image" Target="../media/image13.jpeg"/><Relationship Id="rId3" Type="http://schemas.openxmlformats.org/officeDocument/2006/relationships/image" Target="../media/image14.png"/><Relationship Id="rId4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5.jpeg"/><Relationship Id="rId2" Type="http://schemas.openxmlformats.org/officeDocument/2006/relationships/image" Target="../media/image16.png"/><Relationship Id="rId3" Type="http://schemas.openxmlformats.org/officeDocument/2006/relationships/image" Target="../media/image17.jpeg"/><Relationship Id="rId4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8.jpeg"/><Relationship Id="rId2" Type="http://schemas.openxmlformats.org/officeDocument/2006/relationships/image" Target="../media/image19.jpeg"/><Relationship Id="rId3" Type="http://schemas.openxmlformats.org/officeDocument/2006/relationships/image" Target="../media/image20.png"/><Relationship Id="rId4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21.jpeg"/><Relationship Id="rId2" Type="http://schemas.openxmlformats.org/officeDocument/2006/relationships/image" Target="../media/image22.png"/><Relationship Id="rId3" Type="http://schemas.openxmlformats.org/officeDocument/2006/relationships/image" Target="../media/image23.jpeg"/><Relationship Id="rId4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24.jpeg"/><Relationship Id="rId2" Type="http://schemas.openxmlformats.org/officeDocument/2006/relationships/image" Target="../media/image25.png"/><Relationship Id="rId3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CustomShape 1"/>
          <p:cNvSpPr/>
          <p:nvPr/>
        </p:nvSpPr>
        <p:spPr>
          <a:xfrm>
            <a:off x="0" y="0"/>
            <a:ext cx="12191040" cy="68572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7" name="CustomShape 2"/>
          <p:cNvSpPr/>
          <p:nvPr/>
        </p:nvSpPr>
        <p:spPr>
          <a:xfrm>
            <a:off x="804600" y="3777840"/>
            <a:ext cx="5945760" cy="1513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>
              <a:lnSpc>
                <a:spcPct val="90000"/>
              </a:lnSpc>
            </a:pPr>
            <a:r>
              <a:rPr b="0" lang="pt-BR" sz="4000" spc="-1" strike="noStrike">
                <a:solidFill>
                  <a:srgbClr val="0e2841"/>
                </a:solidFill>
                <a:latin typeface="Aptos Display"/>
              </a:rPr>
              <a:t>Economia, Comércio e 2024/2025</a:t>
            </a:r>
            <a:endParaRPr b="0" lang="pt-BR" sz="4000" spc="-1" strike="noStrike">
              <a:latin typeface="Arial"/>
            </a:endParaRPr>
          </a:p>
        </p:txBody>
      </p:sp>
      <p:grpSp>
        <p:nvGrpSpPr>
          <p:cNvPr id="78" name="Group 3"/>
          <p:cNvGrpSpPr/>
          <p:nvPr/>
        </p:nvGrpSpPr>
        <p:grpSpPr>
          <a:xfrm>
            <a:off x="6867000" y="2290320"/>
            <a:ext cx="5324040" cy="4558320"/>
            <a:chOff x="6867000" y="2290320"/>
            <a:chExt cx="5324040" cy="4558320"/>
          </a:xfrm>
        </p:grpSpPr>
        <p:sp>
          <p:nvSpPr>
            <p:cNvPr id="79" name="CustomShape 4"/>
            <p:cNvSpPr/>
            <p:nvPr/>
          </p:nvSpPr>
          <p:spPr>
            <a:xfrm>
              <a:off x="6867000" y="2290320"/>
              <a:ext cx="5324040" cy="4558320"/>
            </a:xfrm>
            <a:custGeom>
              <a:avLst/>
              <a:gdLst/>
              <a:ahLst/>
              <a:rect l="l" t="t" r="r" b="b"/>
              <a:pathLst>
                <a:path w="5330118" h="4559213">
                  <a:moveTo>
                    <a:pt x="3444904" y="220"/>
                  </a:moveTo>
                  <a:cubicBezTo>
                    <a:pt x="3553706" y="1507"/>
                    <a:pt x="3662253" y="8452"/>
                    <a:pt x="3769380" y="20786"/>
                  </a:cubicBezTo>
                  <a:cubicBezTo>
                    <a:pt x="3983974" y="45668"/>
                    <a:pt x="4196072" y="90499"/>
                    <a:pt x="4399652" y="157746"/>
                  </a:cubicBezTo>
                  <a:cubicBezTo>
                    <a:pt x="4603235" y="224778"/>
                    <a:pt x="4797732" y="313798"/>
                    <a:pt x="4978946" y="421156"/>
                  </a:cubicBezTo>
                  <a:cubicBezTo>
                    <a:pt x="5069496" y="474943"/>
                    <a:pt x="5156611" y="533449"/>
                    <a:pt x="5239909" y="596177"/>
                  </a:cubicBezTo>
                  <a:lnTo>
                    <a:pt x="5330118" y="672101"/>
                  </a:lnTo>
                  <a:lnTo>
                    <a:pt x="5330118" y="817108"/>
                  </a:lnTo>
                  <a:lnTo>
                    <a:pt x="5165156" y="689392"/>
                  </a:lnTo>
                  <a:cubicBezTo>
                    <a:pt x="5082384" y="633729"/>
                    <a:pt x="4996431" y="582355"/>
                    <a:pt x="4907074" y="537310"/>
                  </a:cubicBezTo>
                  <a:cubicBezTo>
                    <a:pt x="4728926" y="446145"/>
                    <a:pt x="4538970" y="377933"/>
                    <a:pt x="4344130" y="331280"/>
                  </a:cubicBezTo>
                  <a:cubicBezTo>
                    <a:pt x="4149292" y="284518"/>
                    <a:pt x="3949571" y="258885"/>
                    <a:pt x="3749396" y="251913"/>
                  </a:cubicBezTo>
                  <a:cubicBezTo>
                    <a:pt x="3548993" y="243976"/>
                    <a:pt x="3350636" y="254701"/>
                    <a:pt x="3153752" y="282158"/>
                  </a:cubicBezTo>
                  <a:cubicBezTo>
                    <a:pt x="3055539" y="296422"/>
                    <a:pt x="2957892" y="314119"/>
                    <a:pt x="2861381" y="336106"/>
                  </a:cubicBezTo>
                  <a:cubicBezTo>
                    <a:pt x="2764870" y="358414"/>
                    <a:pt x="2669154" y="383833"/>
                    <a:pt x="2574686" y="413220"/>
                  </a:cubicBezTo>
                  <a:cubicBezTo>
                    <a:pt x="2480219" y="442499"/>
                    <a:pt x="2386888" y="475318"/>
                    <a:pt x="2294918" y="511569"/>
                  </a:cubicBezTo>
                  <a:cubicBezTo>
                    <a:pt x="2203063" y="547928"/>
                    <a:pt x="2112455" y="587610"/>
                    <a:pt x="2023438" y="630404"/>
                  </a:cubicBezTo>
                  <a:cubicBezTo>
                    <a:pt x="1845404" y="715883"/>
                    <a:pt x="1673274" y="813375"/>
                    <a:pt x="1508751" y="922342"/>
                  </a:cubicBezTo>
                  <a:cubicBezTo>
                    <a:pt x="1467763" y="949692"/>
                    <a:pt x="1426887" y="977470"/>
                    <a:pt x="1387034" y="1006427"/>
                  </a:cubicBezTo>
                  <a:cubicBezTo>
                    <a:pt x="1366824" y="1020585"/>
                    <a:pt x="1347067" y="1035279"/>
                    <a:pt x="1327197" y="1049865"/>
                  </a:cubicBezTo>
                  <a:cubicBezTo>
                    <a:pt x="1307213" y="1064343"/>
                    <a:pt x="1287571" y="1079252"/>
                    <a:pt x="1268155" y="1094374"/>
                  </a:cubicBezTo>
                  <a:cubicBezTo>
                    <a:pt x="1190152" y="1154757"/>
                    <a:pt x="1113851" y="1217392"/>
                    <a:pt x="1040389" y="1283245"/>
                  </a:cubicBezTo>
                  <a:cubicBezTo>
                    <a:pt x="893125" y="1414521"/>
                    <a:pt x="756533" y="1557701"/>
                    <a:pt x="633794" y="1711714"/>
                  </a:cubicBezTo>
                  <a:cubicBezTo>
                    <a:pt x="572480" y="1788721"/>
                    <a:pt x="514461" y="1868409"/>
                    <a:pt x="460415" y="1950670"/>
                  </a:cubicBezTo>
                  <a:cubicBezTo>
                    <a:pt x="407277" y="2033362"/>
                    <a:pt x="357091" y="2118091"/>
                    <a:pt x="312810" y="2205715"/>
                  </a:cubicBezTo>
                  <a:cubicBezTo>
                    <a:pt x="301342" y="2227488"/>
                    <a:pt x="290669" y="2249581"/>
                    <a:pt x="280110" y="2271675"/>
                  </a:cubicBezTo>
                  <a:lnTo>
                    <a:pt x="264214" y="2304923"/>
                  </a:lnTo>
                  <a:lnTo>
                    <a:pt x="249113" y="2338492"/>
                  </a:lnTo>
                  <a:cubicBezTo>
                    <a:pt x="239234" y="2360908"/>
                    <a:pt x="229243" y="2383324"/>
                    <a:pt x="220272" y="2406168"/>
                  </a:cubicBezTo>
                  <a:cubicBezTo>
                    <a:pt x="211302" y="2429012"/>
                    <a:pt x="201425" y="2451536"/>
                    <a:pt x="193250" y="2474595"/>
                  </a:cubicBezTo>
                  <a:cubicBezTo>
                    <a:pt x="158279" y="2566187"/>
                    <a:pt x="128643" y="2659711"/>
                    <a:pt x="105368" y="2754843"/>
                  </a:cubicBezTo>
                  <a:cubicBezTo>
                    <a:pt x="58134" y="2944678"/>
                    <a:pt x="33950" y="3140091"/>
                    <a:pt x="34063" y="3335503"/>
                  </a:cubicBezTo>
                  <a:cubicBezTo>
                    <a:pt x="34630" y="3432888"/>
                    <a:pt x="44282" y="3530058"/>
                    <a:pt x="64038" y="3625404"/>
                  </a:cubicBezTo>
                  <a:cubicBezTo>
                    <a:pt x="84817" y="3720536"/>
                    <a:pt x="114905" y="3813631"/>
                    <a:pt x="155554" y="3902649"/>
                  </a:cubicBezTo>
                  <a:cubicBezTo>
                    <a:pt x="165205" y="3925066"/>
                    <a:pt x="176446" y="3946945"/>
                    <a:pt x="187118" y="3968931"/>
                  </a:cubicBezTo>
                  <a:cubicBezTo>
                    <a:pt x="198700" y="3990597"/>
                    <a:pt x="209713" y="4012475"/>
                    <a:pt x="222202" y="4033711"/>
                  </a:cubicBezTo>
                  <a:cubicBezTo>
                    <a:pt x="246047" y="4076612"/>
                    <a:pt x="272615" y="4118225"/>
                    <a:pt x="299980" y="4159303"/>
                  </a:cubicBezTo>
                  <a:cubicBezTo>
                    <a:pt x="327230" y="4200488"/>
                    <a:pt x="356410" y="4240599"/>
                    <a:pt x="385818" y="4280604"/>
                  </a:cubicBezTo>
                  <a:cubicBezTo>
                    <a:pt x="415679" y="4320287"/>
                    <a:pt x="446676" y="4359434"/>
                    <a:pt x="477786" y="4398474"/>
                  </a:cubicBezTo>
                  <a:lnTo>
                    <a:pt x="609756" y="4559213"/>
                  </a:lnTo>
                  <a:lnTo>
                    <a:pt x="480825" y="4559213"/>
                  </a:lnTo>
                  <a:lnTo>
                    <a:pt x="404211" y="4446629"/>
                  </a:lnTo>
                  <a:cubicBezTo>
                    <a:pt x="376166" y="4404802"/>
                    <a:pt x="348461" y="4362759"/>
                    <a:pt x="321439" y="4320180"/>
                  </a:cubicBezTo>
                  <a:cubicBezTo>
                    <a:pt x="294415" y="4277601"/>
                    <a:pt x="267619" y="4234915"/>
                    <a:pt x="242640" y="4190941"/>
                  </a:cubicBezTo>
                  <a:cubicBezTo>
                    <a:pt x="192568" y="4103424"/>
                    <a:pt x="146584" y="4013334"/>
                    <a:pt x="109909" y="3919809"/>
                  </a:cubicBezTo>
                  <a:cubicBezTo>
                    <a:pt x="72554" y="3826608"/>
                    <a:pt x="44850" y="3729975"/>
                    <a:pt x="26229" y="3632054"/>
                  </a:cubicBezTo>
                  <a:cubicBezTo>
                    <a:pt x="8403" y="3534134"/>
                    <a:pt x="0" y="3434711"/>
                    <a:pt x="0" y="3335503"/>
                  </a:cubicBezTo>
                  <a:cubicBezTo>
                    <a:pt x="1476" y="2939959"/>
                    <a:pt x="82433" y="2545488"/>
                    <a:pt x="234352" y="2173647"/>
                  </a:cubicBezTo>
                  <a:cubicBezTo>
                    <a:pt x="272502" y="2080767"/>
                    <a:pt x="313831" y="1988745"/>
                    <a:pt x="360384" y="1898869"/>
                  </a:cubicBezTo>
                  <a:cubicBezTo>
                    <a:pt x="406255" y="1808669"/>
                    <a:pt x="456781" y="1720402"/>
                    <a:pt x="511282" y="1634172"/>
                  </a:cubicBezTo>
                  <a:cubicBezTo>
                    <a:pt x="620396" y="1461818"/>
                    <a:pt x="744951" y="1296973"/>
                    <a:pt x="884381" y="1143281"/>
                  </a:cubicBezTo>
                  <a:cubicBezTo>
                    <a:pt x="954438" y="1066703"/>
                    <a:pt x="1027559" y="992378"/>
                    <a:pt x="1104768" y="921806"/>
                  </a:cubicBezTo>
                  <a:cubicBezTo>
                    <a:pt x="1123956" y="904003"/>
                    <a:pt x="1143258" y="886414"/>
                    <a:pt x="1163128" y="869254"/>
                  </a:cubicBezTo>
                  <a:cubicBezTo>
                    <a:pt x="1182885" y="851985"/>
                    <a:pt x="1202300" y="834396"/>
                    <a:pt x="1222624" y="817773"/>
                  </a:cubicBezTo>
                  <a:cubicBezTo>
                    <a:pt x="1262819" y="783988"/>
                    <a:pt x="1304034" y="751277"/>
                    <a:pt x="1345591" y="718886"/>
                  </a:cubicBezTo>
                  <a:cubicBezTo>
                    <a:pt x="1512612" y="590184"/>
                    <a:pt x="1693030" y="476176"/>
                    <a:pt x="1883100" y="378362"/>
                  </a:cubicBezTo>
                  <a:cubicBezTo>
                    <a:pt x="2263126" y="182628"/>
                    <a:pt x="2685504" y="54677"/>
                    <a:pt x="3118895" y="13600"/>
                  </a:cubicBezTo>
                  <a:cubicBezTo>
                    <a:pt x="3227044" y="3304"/>
                    <a:pt x="3336102" y="-1067"/>
                    <a:pt x="3444904" y="220"/>
                  </a:cubicBezTo>
                  <a:close/>
                </a:path>
              </a:pathLst>
            </a:custGeom>
            <a:gradFill rotWithShape="0">
              <a:gsLst>
                <a:gs pos="0">
                  <a:srgbClr val="4ea72e">
                    <a:alpha val="11372"/>
                  </a:srgbClr>
                </a:gs>
                <a:gs pos="100000">
                  <a:srgbClr val="156082">
                    <a:alpha val="11372"/>
                  </a:srgbClr>
                </a:gs>
              </a:gsLst>
              <a:lin ang="120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80" name="CustomShape 5"/>
            <p:cNvSpPr/>
            <p:nvPr/>
          </p:nvSpPr>
          <p:spPr>
            <a:xfrm>
              <a:off x="6889320" y="2512800"/>
              <a:ext cx="5301720" cy="4335840"/>
            </a:xfrm>
            <a:custGeom>
              <a:avLst/>
              <a:gdLst/>
              <a:ahLst/>
              <a:rect l="l" t="t" r="r" b="b"/>
              <a:pathLst>
                <a:path w="5307644" h="4336518">
                  <a:moveTo>
                    <a:pt x="5307644" y="4310537"/>
                  </a:moveTo>
                  <a:lnTo>
                    <a:pt x="5307644" y="4336518"/>
                  </a:lnTo>
                  <a:lnTo>
                    <a:pt x="5271469" y="4336518"/>
                  </a:lnTo>
                  <a:close/>
                  <a:moveTo>
                    <a:pt x="3433280" y="1379"/>
                  </a:moveTo>
                  <a:cubicBezTo>
                    <a:pt x="3535397" y="-1410"/>
                    <a:pt x="3637614" y="38"/>
                    <a:pt x="3739290" y="5668"/>
                  </a:cubicBezTo>
                  <a:cubicBezTo>
                    <a:pt x="3942986" y="17360"/>
                    <a:pt x="4146567" y="45995"/>
                    <a:pt x="4345494" y="94581"/>
                  </a:cubicBezTo>
                  <a:cubicBezTo>
                    <a:pt x="4544420" y="143059"/>
                    <a:pt x="4738691" y="211700"/>
                    <a:pt x="4922289" y="300933"/>
                  </a:cubicBezTo>
                  <a:cubicBezTo>
                    <a:pt x="5013975" y="345550"/>
                    <a:pt x="5103219" y="395127"/>
                    <a:pt x="5188801" y="449771"/>
                  </a:cubicBezTo>
                  <a:lnTo>
                    <a:pt x="5307644" y="531018"/>
                  </a:lnTo>
                  <a:lnTo>
                    <a:pt x="5307644" y="868543"/>
                  </a:lnTo>
                  <a:lnTo>
                    <a:pt x="5256558" y="823998"/>
                  </a:lnTo>
                  <a:cubicBezTo>
                    <a:pt x="5114289" y="712993"/>
                    <a:pt x="4959758" y="616466"/>
                    <a:pt x="4794554" y="538923"/>
                  </a:cubicBezTo>
                  <a:cubicBezTo>
                    <a:pt x="4629462" y="461166"/>
                    <a:pt x="4454722" y="401534"/>
                    <a:pt x="4274643" y="359921"/>
                  </a:cubicBezTo>
                  <a:cubicBezTo>
                    <a:pt x="4094566" y="318200"/>
                    <a:pt x="3909491" y="294176"/>
                    <a:pt x="3722940" y="285703"/>
                  </a:cubicBezTo>
                  <a:cubicBezTo>
                    <a:pt x="3536050" y="276800"/>
                    <a:pt x="3349387" y="282700"/>
                    <a:pt x="3163858" y="304579"/>
                  </a:cubicBezTo>
                  <a:cubicBezTo>
                    <a:pt x="2978444" y="326565"/>
                    <a:pt x="2794732" y="363353"/>
                    <a:pt x="2615108" y="413546"/>
                  </a:cubicBezTo>
                  <a:cubicBezTo>
                    <a:pt x="2435370" y="463526"/>
                    <a:pt x="2260060" y="528198"/>
                    <a:pt x="2090201" y="603167"/>
                  </a:cubicBezTo>
                  <a:cubicBezTo>
                    <a:pt x="1749461" y="751496"/>
                    <a:pt x="1431316" y="948195"/>
                    <a:pt x="1152228" y="1185758"/>
                  </a:cubicBezTo>
                  <a:cubicBezTo>
                    <a:pt x="1013139" y="1304915"/>
                    <a:pt x="884268" y="1434903"/>
                    <a:pt x="768796" y="1574544"/>
                  </a:cubicBezTo>
                  <a:cubicBezTo>
                    <a:pt x="653096" y="1713971"/>
                    <a:pt x="551021" y="1863481"/>
                    <a:pt x="465637" y="2021033"/>
                  </a:cubicBezTo>
                  <a:cubicBezTo>
                    <a:pt x="380253" y="2178478"/>
                    <a:pt x="309176" y="2343324"/>
                    <a:pt x="259898" y="2514605"/>
                  </a:cubicBezTo>
                  <a:cubicBezTo>
                    <a:pt x="210508" y="2685457"/>
                    <a:pt x="184960" y="2863065"/>
                    <a:pt x="185075" y="3040781"/>
                  </a:cubicBezTo>
                  <a:cubicBezTo>
                    <a:pt x="186096" y="3128084"/>
                    <a:pt x="195180" y="3214743"/>
                    <a:pt x="216639" y="3298400"/>
                  </a:cubicBezTo>
                  <a:cubicBezTo>
                    <a:pt x="237759" y="3382163"/>
                    <a:pt x="270572" y="3462280"/>
                    <a:pt x="309857" y="3539393"/>
                  </a:cubicBezTo>
                  <a:cubicBezTo>
                    <a:pt x="329727" y="3577897"/>
                    <a:pt x="351755" y="3615649"/>
                    <a:pt x="374918" y="3652866"/>
                  </a:cubicBezTo>
                  <a:cubicBezTo>
                    <a:pt x="398420" y="3689974"/>
                    <a:pt x="423514" y="3726548"/>
                    <a:pt x="449628" y="3762691"/>
                  </a:cubicBezTo>
                  <a:cubicBezTo>
                    <a:pt x="502539" y="3834764"/>
                    <a:pt x="561354" y="3904692"/>
                    <a:pt x="622212" y="3974942"/>
                  </a:cubicBezTo>
                  <a:cubicBezTo>
                    <a:pt x="683071" y="4045299"/>
                    <a:pt x="746655" y="4115657"/>
                    <a:pt x="808989" y="4188802"/>
                  </a:cubicBezTo>
                  <a:cubicBezTo>
                    <a:pt x="840214" y="4225267"/>
                    <a:pt x="871097" y="4262591"/>
                    <a:pt x="901868" y="4300450"/>
                  </a:cubicBezTo>
                  <a:lnTo>
                    <a:pt x="931233" y="4336518"/>
                  </a:lnTo>
                  <a:lnTo>
                    <a:pt x="512426" y="4336518"/>
                  </a:lnTo>
                  <a:lnTo>
                    <a:pt x="379799" y="4138930"/>
                  </a:lnTo>
                  <a:cubicBezTo>
                    <a:pt x="327002" y="4059028"/>
                    <a:pt x="274886" y="3976765"/>
                    <a:pt x="226177" y="3891071"/>
                  </a:cubicBezTo>
                  <a:cubicBezTo>
                    <a:pt x="201878" y="3848171"/>
                    <a:pt x="178376" y="3804519"/>
                    <a:pt x="156916" y="3759688"/>
                  </a:cubicBezTo>
                  <a:cubicBezTo>
                    <a:pt x="135570" y="3714750"/>
                    <a:pt x="115700" y="3668954"/>
                    <a:pt x="98101" y="3622191"/>
                  </a:cubicBezTo>
                  <a:cubicBezTo>
                    <a:pt x="80842" y="3575323"/>
                    <a:pt x="65514" y="3527810"/>
                    <a:pt x="53025" y="3479547"/>
                  </a:cubicBezTo>
                  <a:cubicBezTo>
                    <a:pt x="47121" y="3455416"/>
                    <a:pt x="41103" y="3431176"/>
                    <a:pt x="36221" y="3406831"/>
                  </a:cubicBezTo>
                  <a:lnTo>
                    <a:pt x="28841" y="3370365"/>
                  </a:lnTo>
                  <a:lnTo>
                    <a:pt x="22709" y="3333792"/>
                  </a:lnTo>
                  <a:cubicBezTo>
                    <a:pt x="6700" y="3236194"/>
                    <a:pt x="0" y="3138058"/>
                    <a:pt x="0" y="3040781"/>
                  </a:cubicBezTo>
                  <a:cubicBezTo>
                    <a:pt x="454" y="2849337"/>
                    <a:pt x="21687" y="2657893"/>
                    <a:pt x="63017" y="2469880"/>
                  </a:cubicBezTo>
                  <a:cubicBezTo>
                    <a:pt x="104233" y="2281976"/>
                    <a:pt x="167362" y="2097718"/>
                    <a:pt x="252405" y="1922897"/>
                  </a:cubicBezTo>
                  <a:cubicBezTo>
                    <a:pt x="423286" y="1573257"/>
                    <a:pt x="670922" y="1260405"/>
                    <a:pt x="962499" y="993992"/>
                  </a:cubicBezTo>
                  <a:cubicBezTo>
                    <a:pt x="1108628" y="860786"/>
                    <a:pt x="1266566" y="739269"/>
                    <a:pt x="1433359" y="630088"/>
                  </a:cubicBezTo>
                  <a:cubicBezTo>
                    <a:pt x="1600380" y="521013"/>
                    <a:pt x="1776144" y="423843"/>
                    <a:pt x="1959628" y="341151"/>
                  </a:cubicBezTo>
                  <a:cubicBezTo>
                    <a:pt x="2327051" y="176950"/>
                    <a:pt x="2722633" y="68411"/>
                    <a:pt x="3127865" y="22508"/>
                  </a:cubicBezTo>
                  <a:cubicBezTo>
                    <a:pt x="3229145" y="11193"/>
                    <a:pt x="3331163" y="4168"/>
                    <a:pt x="3433280" y="1379"/>
                  </a:cubicBezTo>
                  <a:close/>
                </a:path>
              </a:pathLst>
            </a:custGeom>
            <a:gradFill rotWithShape="0">
              <a:gsLst>
                <a:gs pos="0">
                  <a:srgbClr val="4ea72e">
                    <a:alpha val="11372"/>
                  </a:srgbClr>
                </a:gs>
                <a:gs pos="100000">
                  <a:srgbClr val="156082">
                    <a:alpha val="11372"/>
                  </a:srgbClr>
                </a:gs>
              </a:gsLst>
              <a:lin ang="120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81" name="CustomShape 6"/>
            <p:cNvSpPr/>
            <p:nvPr/>
          </p:nvSpPr>
          <p:spPr>
            <a:xfrm>
              <a:off x="6888240" y="2537640"/>
              <a:ext cx="5302800" cy="4311000"/>
            </a:xfrm>
            <a:custGeom>
              <a:avLst/>
              <a:gdLst/>
              <a:ahLst/>
              <a:rect l="l" t="t" r="r" b="b"/>
              <a:pathLst>
                <a:path w="5308830" h="4311738">
                  <a:moveTo>
                    <a:pt x="5308830" y="4026353"/>
                  </a:moveTo>
                  <a:lnTo>
                    <a:pt x="5308830" y="4311738"/>
                  </a:lnTo>
                  <a:lnTo>
                    <a:pt x="4948051" y="4311738"/>
                  </a:lnTo>
                  <a:lnTo>
                    <a:pt x="5002803" y="4271506"/>
                  </a:lnTo>
                  <a:cubicBezTo>
                    <a:pt x="5078400" y="4214990"/>
                    <a:pt x="5151610" y="4158780"/>
                    <a:pt x="5221147" y="4102386"/>
                  </a:cubicBezTo>
                  <a:close/>
                  <a:moveTo>
                    <a:pt x="3595773" y="0"/>
                  </a:moveTo>
                  <a:cubicBezTo>
                    <a:pt x="4261231" y="0"/>
                    <a:pt x="4825666" y="190293"/>
                    <a:pt x="5271266" y="516192"/>
                  </a:cubicBezTo>
                  <a:lnTo>
                    <a:pt x="5308830" y="546905"/>
                  </a:lnTo>
                  <a:lnTo>
                    <a:pt x="5308830" y="1314056"/>
                  </a:lnTo>
                  <a:lnTo>
                    <a:pt x="5241798" y="1229961"/>
                  </a:lnTo>
                  <a:cubicBezTo>
                    <a:pt x="5047072" y="1010846"/>
                    <a:pt x="4813516" y="840530"/>
                    <a:pt x="4547599" y="723841"/>
                  </a:cubicBezTo>
                  <a:cubicBezTo>
                    <a:pt x="4263856" y="599429"/>
                    <a:pt x="3943667" y="536258"/>
                    <a:pt x="3595773" y="536258"/>
                  </a:cubicBezTo>
                  <a:cubicBezTo>
                    <a:pt x="3226761" y="536258"/>
                    <a:pt x="2852980" y="604041"/>
                    <a:pt x="2484874" y="738106"/>
                  </a:cubicBezTo>
                  <a:cubicBezTo>
                    <a:pt x="2126422" y="868309"/>
                    <a:pt x="1785227" y="1060075"/>
                    <a:pt x="1497964" y="1292596"/>
                  </a:cubicBezTo>
                  <a:cubicBezTo>
                    <a:pt x="1205707" y="1529085"/>
                    <a:pt x="976010" y="1798180"/>
                    <a:pt x="815348" y="2092157"/>
                  </a:cubicBezTo>
                  <a:cubicBezTo>
                    <a:pt x="651166" y="2392675"/>
                    <a:pt x="567825" y="2705743"/>
                    <a:pt x="567825" y="3022671"/>
                  </a:cubicBezTo>
                  <a:cubicBezTo>
                    <a:pt x="567825" y="3341852"/>
                    <a:pt x="700784" y="3528255"/>
                    <a:pt x="977486" y="3886690"/>
                  </a:cubicBezTo>
                  <a:cubicBezTo>
                    <a:pt x="1044249" y="3973134"/>
                    <a:pt x="1113283" y="4062582"/>
                    <a:pt x="1183907" y="4160932"/>
                  </a:cubicBezTo>
                  <a:cubicBezTo>
                    <a:pt x="1217636" y="4207895"/>
                    <a:pt x="1251520" y="4253175"/>
                    <a:pt x="1285607" y="4296799"/>
                  </a:cubicBezTo>
                  <a:lnTo>
                    <a:pt x="1297817" y="4311738"/>
                  </a:lnTo>
                  <a:lnTo>
                    <a:pt x="602176" y="4311738"/>
                  </a:lnTo>
                  <a:lnTo>
                    <a:pt x="583893" y="4287205"/>
                  </a:lnTo>
                  <a:cubicBezTo>
                    <a:pt x="281395" y="3892133"/>
                    <a:pt x="0" y="3570338"/>
                    <a:pt x="0" y="3022564"/>
                  </a:cubicBezTo>
                  <a:cubicBezTo>
                    <a:pt x="0" y="1353193"/>
                    <a:pt x="1810660" y="0"/>
                    <a:pt x="3595773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4ea72e">
                    <a:alpha val="11372"/>
                  </a:srgbClr>
                </a:gs>
                <a:gs pos="100000">
                  <a:srgbClr val="156082">
                    <a:alpha val="11372"/>
                  </a:srgbClr>
                </a:gs>
              </a:gsLst>
              <a:lin ang="120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82" name="CustomShape 7"/>
            <p:cNvSpPr/>
            <p:nvPr/>
          </p:nvSpPr>
          <p:spPr>
            <a:xfrm>
              <a:off x="6888240" y="2537640"/>
              <a:ext cx="5302800" cy="4311000"/>
            </a:xfrm>
            <a:custGeom>
              <a:avLst/>
              <a:gdLst/>
              <a:ahLst/>
              <a:rect l="l" t="t" r="r" b="b"/>
              <a:pathLst>
                <a:path w="5308830" h="4311738">
                  <a:moveTo>
                    <a:pt x="5308830" y="3880900"/>
                  </a:moveTo>
                  <a:lnTo>
                    <a:pt x="5308830" y="4311738"/>
                  </a:lnTo>
                  <a:lnTo>
                    <a:pt x="4763109" y="4311738"/>
                  </a:lnTo>
                  <a:lnTo>
                    <a:pt x="4929066" y="4189789"/>
                  </a:lnTo>
                  <a:cubicBezTo>
                    <a:pt x="5003230" y="4134367"/>
                    <a:pt x="5074975" y="4079340"/>
                    <a:pt x="5142959" y="4024320"/>
                  </a:cubicBezTo>
                  <a:close/>
                  <a:moveTo>
                    <a:pt x="3595773" y="0"/>
                  </a:moveTo>
                  <a:cubicBezTo>
                    <a:pt x="4261231" y="0"/>
                    <a:pt x="4825666" y="190293"/>
                    <a:pt x="5271266" y="516192"/>
                  </a:cubicBezTo>
                  <a:lnTo>
                    <a:pt x="5308830" y="546905"/>
                  </a:lnTo>
                  <a:lnTo>
                    <a:pt x="5308830" y="1498438"/>
                  </a:lnTo>
                  <a:lnTo>
                    <a:pt x="5289422" y="1468062"/>
                  </a:lnTo>
                  <a:cubicBezTo>
                    <a:pt x="5247242" y="1408963"/>
                    <a:pt x="5202313" y="1352510"/>
                    <a:pt x="5154710" y="1298924"/>
                  </a:cubicBezTo>
                  <a:cubicBezTo>
                    <a:pt x="4970772" y="1091928"/>
                    <a:pt x="4750500" y="931159"/>
                    <a:pt x="4499685" y="821118"/>
                  </a:cubicBezTo>
                  <a:cubicBezTo>
                    <a:pt x="4231156" y="703248"/>
                    <a:pt x="3926977" y="643510"/>
                    <a:pt x="3595773" y="643510"/>
                  </a:cubicBezTo>
                  <a:cubicBezTo>
                    <a:pt x="3245836" y="643510"/>
                    <a:pt x="2875688" y="710757"/>
                    <a:pt x="2525523" y="838172"/>
                  </a:cubicBezTo>
                  <a:cubicBezTo>
                    <a:pt x="2179105" y="964084"/>
                    <a:pt x="1849265" y="1149415"/>
                    <a:pt x="1571767" y="1374000"/>
                  </a:cubicBezTo>
                  <a:cubicBezTo>
                    <a:pt x="1294611" y="1598264"/>
                    <a:pt x="1067980" y="1863603"/>
                    <a:pt x="916173" y="2141277"/>
                  </a:cubicBezTo>
                  <a:cubicBezTo>
                    <a:pt x="760280" y="2426459"/>
                    <a:pt x="681254" y="2723010"/>
                    <a:pt x="681254" y="3022671"/>
                  </a:cubicBezTo>
                  <a:cubicBezTo>
                    <a:pt x="681254" y="3309032"/>
                    <a:pt x="800134" y="3475166"/>
                    <a:pt x="1069115" y="3823519"/>
                  </a:cubicBezTo>
                  <a:cubicBezTo>
                    <a:pt x="1136445" y="3910714"/>
                    <a:pt x="1206047" y="4000912"/>
                    <a:pt x="1277807" y="4100764"/>
                  </a:cubicBezTo>
                  <a:cubicBezTo>
                    <a:pt x="1309528" y="4144925"/>
                    <a:pt x="1341351" y="4187490"/>
                    <a:pt x="1373308" y="4228488"/>
                  </a:cubicBezTo>
                  <a:lnTo>
                    <a:pt x="1441062" y="4311738"/>
                  </a:lnTo>
                  <a:lnTo>
                    <a:pt x="602176" y="4311738"/>
                  </a:lnTo>
                  <a:lnTo>
                    <a:pt x="583893" y="4287205"/>
                  </a:lnTo>
                  <a:cubicBezTo>
                    <a:pt x="281395" y="3892133"/>
                    <a:pt x="0" y="3570338"/>
                    <a:pt x="0" y="3022564"/>
                  </a:cubicBezTo>
                  <a:cubicBezTo>
                    <a:pt x="0" y="1353193"/>
                    <a:pt x="1810660" y="0"/>
                    <a:pt x="3595773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4ea72e">
                    <a:alpha val="11372"/>
                  </a:srgbClr>
                </a:gs>
                <a:gs pos="100000">
                  <a:srgbClr val="156082">
                    <a:alpha val="11372"/>
                  </a:srgbClr>
                </a:gs>
              </a:gsLst>
              <a:lin ang="120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  <p:grpSp>
        <p:nvGrpSpPr>
          <p:cNvPr id="83" name="Group 8"/>
          <p:cNvGrpSpPr/>
          <p:nvPr/>
        </p:nvGrpSpPr>
        <p:grpSpPr>
          <a:xfrm>
            <a:off x="4123800" y="0"/>
            <a:ext cx="5080680" cy="3132360"/>
            <a:chOff x="4123800" y="0"/>
            <a:chExt cx="5080680" cy="3132360"/>
          </a:xfrm>
        </p:grpSpPr>
        <p:sp>
          <p:nvSpPr>
            <p:cNvPr id="84" name="CustomShape 9"/>
            <p:cNvSpPr/>
            <p:nvPr/>
          </p:nvSpPr>
          <p:spPr>
            <a:xfrm>
              <a:off x="4135320" y="0"/>
              <a:ext cx="5069160" cy="3111120"/>
            </a:xfrm>
            <a:custGeom>
              <a:avLst/>
              <a:gdLst/>
              <a:ahLst/>
              <a:rect l="l" t="t" r="r" b="b"/>
              <a:pathLst>
                <a:path w="5069918" h="3111852">
                  <a:moveTo>
                    <a:pt x="145909" y="0"/>
                  </a:moveTo>
                  <a:lnTo>
                    <a:pt x="205279" y="0"/>
                  </a:lnTo>
                  <a:lnTo>
                    <a:pt x="202868" y="5043"/>
                  </a:lnTo>
                  <a:lnTo>
                    <a:pt x="191273" y="30818"/>
                  </a:lnTo>
                  <a:cubicBezTo>
                    <a:pt x="183688" y="48029"/>
                    <a:pt x="176016" y="65240"/>
                    <a:pt x="169129" y="82781"/>
                  </a:cubicBezTo>
                  <a:cubicBezTo>
                    <a:pt x="162242" y="100321"/>
                    <a:pt x="154658" y="117615"/>
                    <a:pt x="148381" y="135320"/>
                  </a:cubicBezTo>
                  <a:cubicBezTo>
                    <a:pt x="121529" y="205646"/>
                    <a:pt x="98775" y="277455"/>
                    <a:pt x="80903" y="350499"/>
                  </a:cubicBezTo>
                  <a:cubicBezTo>
                    <a:pt x="44636" y="496258"/>
                    <a:pt x="26067" y="646299"/>
                    <a:pt x="26154" y="796339"/>
                  </a:cubicBezTo>
                  <a:cubicBezTo>
                    <a:pt x="26590" y="871114"/>
                    <a:pt x="34001" y="945722"/>
                    <a:pt x="49170" y="1018931"/>
                  </a:cubicBezTo>
                  <a:cubicBezTo>
                    <a:pt x="65124" y="1091975"/>
                    <a:pt x="88226" y="1163454"/>
                    <a:pt x="119437" y="1231804"/>
                  </a:cubicBezTo>
                  <a:cubicBezTo>
                    <a:pt x="126847" y="1249016"/>
                    <a:pt x="135478" y="1265815"/>
                    <a:pt x="143672" y="1282696"/>
                  </a:cubicBezTo>
                  <a:cubicBezTo>
                    <a:pt x="152565" y="1299331"/>
                    <a:pt x="161021" y="1316130"/>
                    <a:pt x="170611" y="1332436"/>
                  </a:cubicBezTo>
                  <a:cubicBezTo>
                    <a:pt x="188919" y="1365375"/>
                    <a:pt x="209319" y="1397327"/>
                    <a:pt x="230330" y="1428867"/>
                  </a:cubicBezTo>
                  <a:cubicBezTo>
                    <a:pt x="251253" y="1460489"/>
                    <a:pt x="273658" y="1491288"/>
                    <a:pt x="296237" y="1522004"/>
                  </a:cubicBezTo>
                  <a:cubicBezTo>
                    <a:pt x="319165" y="1552474"/>
                    <a:pt x="342966" y="1582531"/>
                    <a:pt x="366853" y="1612506"/>
                  </a:cubicBezTo>
                  <a:cubicBezTo>
                    <a:pt x="414714" y="1672540"/>
                    <a:pt x="464756" y="1731337"/>
                    <a:pt x="513838" y="1791535"/>
                  </a:cubicBezTo>
                  <a:cubicBezTo>
                    <a:pt x="538509" y="1821510"/>
                    <a:pt x="563094" y="1851732"/>
                    <a:pt x="587330" y="1882283"/>
                  </a:cubicBezTo>
                  <a:cubicBezTo>
                    <a:pt x="611479" y="1912588"/>
                    <a:pt x="635453" y="1944787"/>
                    <a:pt x="658817" y="1974186"/>
                  </a:cubicBezTo>
                  <a:cubicBezTo>
                    <a:pt x="682008" y="2004326"/>
                    <a:pt x="706330" y="2033560"/>
                    <a:pt x="730305" y="2062959"/>
                  </a:cubicBezTo>
                  <a:cubicBezTo>
                    <a:pt x="754977" y="2091864"/>
                    <a:pt x="779474" y="2120768"/>
                    <a:pt x="805018" y="2148685"/>
                  </a:cubicBezTo>
                  <a:cubicBezTo>
                    <a:pt x="855757" y="2204847"/>
                    <a:pt x="908500" y="2258951"/>
                    <a:pt x="963424" y="2310337"/>
                  </a:cubicBezTo>
                  <a:cubicBezTo>
                    <a:pt x="1073444" y="2412862"/>
                    <a:pt x="1192183" y="2504353"/>
                    <a:pt x="1319204" y="2580196"/>
                  </a:cubicBezTo>
                  <a:cubicBezTo>
                    <a:pt x="1382846" y="2617913"/>
                    <a:pt x="1448143" y="2652500"/>
                    <a:pt x="1515882" y="2681651"/>
                  </a:cubicBezTo>
                  <a:cubicBezTo>
                    <a:pt x="1583184" y="2711626"/>
                    <a:pt x="1652666" y="2736908"/>
                    <a:pt x="1723456" y="2758319"/>
                  </a:cubicBezTo>
                  <a:cubicBezTo>
                    <a:pt x="1794246" y="2779812"/>
                    <a:pt x="1866431" y="2797188"/>
                    <a:pt x="1939662" y="2811269"/>
                  </a:cubicBezTo>
                  <a:cubicBezTo>
                    <a:pt x="2012981" y="2825104"/>
                    <a:pt x="2087519" y="2834574"/>
                    <a:pt x="2162581" y="2840916"/>
                  </a:cubicBezTo>
                  <a:cubicBezTo>
                    <a:pt x="2237643" y="2847338"/>
                    <a:pt x="2313489" y="2850139"/>
                    <a:pt x="2389597" y="2850221"/>
                  </a:cubicBezTo>
                  <a:cubicBezTo>
                    <a:pt x="2408602" y="2850221"/>
                    <a:pt x="2427869" y="2850550"/>
                    <a:pt x="2446002" y="2849808"/>
                  </a:cubicBezTo>
                  <a:lnTo>
                    <a:pt x="2473638" y="2849151"/>
                  </a:lnTo>
                  <a:lnTo>
                    <a:pt x="2501187" y="2847832"/>
                  </a:lnTo>
                  <a:cubicBezTo>
                    <a:pt x="2537890" y="2846268"/>
                    <a:pt x="2574418" y="2842809"/>
                    <a:pt x="2610685" y="2838774"/>
                  </a:cubicBezTo>
                  <a:cubicBezTo>
                    <a:pt x="2755926" y="2821975"/>
                    <a:pt x="2897244" y="2785164"/>
                    <a:pt x="3033071" y="2730979"/>
                  </a:cubicBezTo>
                  <a:cubicBezTo>
                    <a:pt x="3101158" y="2704132"/>
                    <a:pt x="3167589" y="2672263"/>
                    <a:pt x="3232974" y="2637430"/>
                  </a:cubicBezTo>
                  <a:cubicBezTo>
                    <a:pt x="3298446" y="2602760"/>
                    <a:pt x="3362697" y="2564303"/>
                    <a:pt x="3425990" y="2523622"/>
                  </a:cubicBezTo>
                  <a:cubicBezTo>
                    <a:pt x="3489282" y="2482859"/>
                    <a:pt x="3551529" y="2439461"/>
                    <a:pt x="3613601" y="2394827"/>
                  </a:cubicBezTo>
                  <a:cubicBezTo>
                    <a:pt x="3644549" y="2372511"/>
                    <a:pt x="3675411" y="2349617"/>
                    <a:pt x="3706185" y="2326642"/>
                  </a:cubicBezTo>
                  <a:lnTo>
                    <a:pt x="3799729" y="2255904"/>
                  </a:lnTo>
                  <a:cubicBezTo>
                    <a:pt x="3926402" y="2160954"/>
                    <a:pt x="4053597" y="2070123"/>
                    <a:pt x="4175561" y="1976821"/>
                  </a:cubicBezTo>
                  <a:cubicBezTo>
                    <a:pt x="4297526" y="1883601"/>
                    <a:pt x="4414084" y="1787582"/>
                    <a:pt x="4517132" y="1683080"/>
                  </a:cubicBezTo>
                  <a:cubicBezTo>
                    <a:pt x="4568480" y="1630705"/>
                    <a:pt x="4616604" y="1576438"/>
                    <a:pt x="4659758" y="1519452"/>
                  </a:cubicBezTo>
                  <a:cubicBezTo>
                    <a:pt x="4702650" y="1462383"/>
                    <a:pt x="4741184" y="1402845"/>
                    <a:pt x="4773178" y="1340423"/>
                  </a:cubicBezTo>
                  <a:cubicBezTo>
                    <a:pt x="4837865" y="1215829"/>
                    <a:pt x="4877446" y="1079787"/>
                    <a:pt x="4892092" y="938311"/>
                  </a:cubicBezTo>
                  <a:cubicBezTo>
                    <a:pt x="4895666" y="902982"/>
                    <a:pt x="4897845" y="867325"/>
                    <a:pt x="4898804" y="831503"/>
                  </a:cubicBezTo>
                  <a:cubicBezTo>
                    <a:pt x="4899066" y="813633"/>
                    <a:pt x="4899414" y="795764"/>
                    <a:pt x="4899153" y="776988"/>
                  </a:cubicBezTo>
                  <a:cubicBezTo>
                    <a:pt x="4898979" y="758460"/>
                    <a:pt x="4899066" y="740012"/>
                    <a:pt x="4898456" y="721484"/>
                  </a:cubicBezTo>
                  <a:cubicBezTo>
                    <a:pt x="4896974" y="647452"/>
                    <a:pt x="4893226" y="573502"/>
                    <a:pt x="4886774" y="499635"/>
                  </a:cubicBezTo>
                  <a:cubicBezTo>
                    <a:pt x="4873610" y="351981"/>
                    <a:pt x="4851030" y="204740"/>
                    <a:pt x="4815896" y="59970"/>
                  </a:cubicBezTo>
                  <a:lnTo>
                    <a:pt x="4798654" y="0"/>
                  </a:lnTo>
                  <a:lnTo>
                    <a:pt x="4909441" y="0"/>
                  </a:lnTo>
                  <a:lnTo>
                    <a:pt x="4921297" y="34112"/>
                  </a:lnTo>
                  <a:cubicBezTo>
                    <a:pt x="4966630" y="181436"/>
                    <a:pt x="5002460" y="331724"/>
                    <a:pt x="5027482" y="483740"/>
                  </a:cubicBezTo>
                  <a:cubicBezTo>
                    <a:pt x="5040123" y="559749"/>
                    <a:pt x="5050323" y="636170"/>
                    <a:pt x="5058082" y="712837"/>
                  </a:cubicBezTo>
                  <a:cubicBezTo>
                    <a:pt x="5060261" y="732025"/>
                    <a:pt x="5061743" y="751213"/>
                    <a:pt x="5063486" y="770400"/>
                  </a:cubicBezTo>
                  <a:cubicBezTo>
                    <a:pt x="5065318" y="789340"/>
                    <a:pt x="5066625" y="809186"/>
                    <a:pt x="5067846" y="829033"/>
                  </a:cubicBezTo>
                  <a:cubicBezTo>
                    <a:pt x="5069851" y="868643"/>
                    <a:pt x="5070461" y="908500"/>
                    <a:pt x="5069414" y="948521"/>
                  </a:cubicBezTo>
                  <a:cubicBezTo>
                    <a:pt x="5067060" y="1028483"/>
                    <a:pt x="5057820" y="1109021"/>
                    <a:pt x="5040732" y="1188571"/>
                  </a:cubicBezTo>
                  <a:cubicBezTo>
                    <a:pt x="5023123" y="1268038"/>
                    <a:pt x="4997578" y="1346435"/>
                    <a:pt x="4964102" y="1421620"/>
                  </a:cubicBezTo>
                  <a:cubicBezTo>
                    <a:pt x="4897409" y="1572485"/>
                    <a:pt x="4799942" y="1709020"/>
                    <a:pt x="4689486" y="1828757"/>
                  </a:cubicBezTo>
                  <a:cubicBezTo>
                    <a:pt x="4579116" y="1949234"/>
                    <a:pt x="4456716" y="2054888"/>
                    <a:pt x="4333792" y="2155355"/>
                  </a:cubicBezTo>
                  <a:cubicBezTo>
                    <a:pt x="4210520" y="2255657"/>
                    <a:pt x="4085853" y="2350524"/>
                    <a:pt x="3965196" y="2446790"/>
                  </a:cubicBezTo>
                  <a:lnTo>
                    <a:pt x="3873745" y="2519916"/>
                  </a:lnTo>
                  <a:cubicBezTo>
                    <a:pt x="3842621" y="2544539"/>
                    <a:pt x="3811324" y="2569162"/>
                    <a:pt x="3779416" y="2593454"/>
                  </a:cubicBezTo>
                  <a:cubicBezTo>
                    <a:pt x="3715862" y="2642123"/>
                    <a:pt x="3650652" y="2689804"/>
                    <a:pt x="3582739" y="2735343"/>
                  </a:cubicBezTo>
                  <a:cubicBezTo>
                    <a:pt x="3514913" y="2780800"/>
                    <a:pt x="3445170" y="2824939"/>
                    <a:pt x="3371851" y="2865126"/>
                  </a:cubicBezTo>
                  <a:cubicBezTo>
                    <a:pt x="3298533" y="2905230"/>
                    <a:pt x="3222687" y="2942452"/>
                    <a:pt x="3143614" y="2974568"/>
                  </a:cubicBezTo>
                  <a:cubicBezTo>
                    <a:pt x="2985994" y="3039625"/>
                    <a:pt x="2815732" y="3083105"/>
                    <a:pt x="2643552" y="3101304"/>
                  </a:cubicBezTo>
                  <a:cubicBezTo>
                    <a:pt x="2600484" y="3105587"/>
                    <a:pt x="2557331" y="3109046"/>
                    <a:pt x="2514264" y="3110445"/>
                  </a:cubicBezTo>
                  <a:lnTo>
                    <a:pt x="2481920" y="3111598"/>
                  </a:lnTo>
                  <a:lnTo>
                    <a:pt x="2449664" y="3111763"/>
                  </a:lnTo>
                  <a:cubicBezTo>
                    <a:pt x="2427869" y="3112092"/>
                    <a:pt x="2407207" y="3111434"/>
                    <a:pt x="2386284" y="3111022"/>
                  </a:cubicBezTo>
                  <a:cubicBezTo>
                    <a:pt x="2344525" y="3110528"/>
                    <a:pt x="2302505" y="3108140"/>
                    <a:pt x="2260658" y="3106080"/>
                  </a:cubicBezTo>
                  <a:cubicBezTo>
                    <a:pt x="2218725" y="3102787"/>
                    <a:pt x="2176791" y="3099740"/>
                    <a:pt x="2134945" y="3094716"/>
                  </a:cubicBezTo>
                  <a:cubicBezTo>
                    <a:pt x="2051165" y="3085246"/>
                    <a:pt x="1967473" y="3072317"/>
                    <a:pt x="1884564" y="3054200"/>
                  </a:cubicBezTo>
                  <a:cubicBezTo>
                    <a:pt x="1801657" y="3036084"/>
                    <a:pt x="1719708" y="3012778"/>
                    <a:pt x="1639764" y="2984286"/>
                  </a:cubicBezTo>
                  <a:cubicBezTo>
                    <a:pt x="1559820" y="2955710"/>
                    <a:pt x="1481969" y="2921618"/>
                    <a:pt x="1407081" y="2882913"/>
                  </a:cubicBezTo>
                  <a:cubicBezTo>
                    <a:pt x="1332455" y="2843633"/>
                    <a:pt x="1260794" y="2799741"/>
                    <a:pt x="1193491" y="2750989"/>
                  </a:cubicBezTo>
                  <a:cubicBezTo>
                    <a:pt x="1058362" y="2653982"/>
                    <a:pt x="939973" y="2540257"/>
                    <a:pt x="836141" y="2418627"/>
                  </a:cubicBezTo>
                  <a:cubicBezTo>
                    <a:pt x="784444" y="2357523"/>
                    <a:pt x="736321" y="2294444"/>
                    <a:pt x="690812" y="2230210"/>
                  </a:cubicBezTo>
                  <a:cubicBezTo>
                    <a:pt x="645217" y="2165978"/>
                    <a:pt x="602674" y="2100345"/>
                    <a:pt x="562397" y="2033725"/>
                  </a:cubicBezTo>
                  <a:cubicBezTo>
                    <a:pt x="541823" y="2000044"/>
                    <a:pt x="522992" y="1968504"/>
                    <a:pt x="502504" y="1936223"/>
                  </a:cubicBezTo>
                  <a:cubicBezTo>
                    <a:pt x="482192" y="1904189"/>
                    <a:pt x="461530" y="1872155"/>
                    <a:pt x="440258" y="1840368"/>
                  </a:cubicBezTo>
                  <a:lnTo>
                    <a:pt x="310360" y="1649481"/>
                  </a:lnTo>
                  <a:cubicBezTo>
                    <a:pt x="288826" y="1617365"/>
                    <a:pt x="267555" y="1585084"/>
                    <a:pt x="246806" y="1552391"/>
                  </a:cubicBezTo>
                  <a:cubicBezTo>
                    <a:pt x="226057" y="1519698"/>
                    <a:pt x="205483" y="1486923"/>
                    <a:pt x="186303" y="1453160"/>
                  </a:cubicBezTo>
                  <a:cubicBezTo>
                    <a:pt x="147857" y="1385962"/>
                    <a:pt x="112550" y="1316790"/>
                    <a:pt x="84390" y="1244980"/>
                  </a:cubicBezTo>
                  <a:cubicBezTo>
                    <a:pt x="55708" y="1173418"/>
                    <a:pt x="34436" y="1099222"/>
                    <a:pt x="20139" y="1024037"/>
                  </a:cubicBezTo>
                  <a:cubicBezTo>
                    <a:pt x="6452" y="948852"/>
                    <a:pt x="0" y="872513"/>
                    <a:pt x="0" y="796339"/>
                  </a:cubicBezTo>
                  <a:cubicBezTo>
                    <a:pt x="850" y="568560"/>
                    <a:pt x="36028" y="341245"/>
                    <a:pt x="102773" y="121376"/>
                  </a:cubicBezTo>
                  <a:close/>
                </a:path>
              </a:pathLst>
            </a:custGeom>
            <a:gradFill rotWithShape="0">
              <a:gsLst>
                <a:gs pos="0">
                  <a:srgbClr val="4ea72e">
                    <a:alpha val="11372"/>
                  </a:srgbClr>
                </a:gs>
                <a:gs pos="100000">
                  <a:srgbClr val="156082">
                    <a:alpha val="11372"/>
                  </a:srgbClr>
                </a:gs>
              </a:gsLst>
              <a:lin ang="120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85" name="CustomShape 10"/>
            <p:cNvSpPr/>
            <p:nvPr/>
          </p:nvSpPr>
          <p:spPr>
            <a:xfrm>
              <a:off x="4190040" y="0"/>
              <a:ext cx="4959720" cy="2918160"/>
            </a:xfrm>
            <a:custGeom>
              <a:avLst/>
              <a:gdLst/>
              <a:ahLst/>
              <a:rect l="l" t="t" r="r" b="b"/>
              <a:pathLst>
                <a:path w="4960549" h="2918955">
                  <a:moveTo>
                    <a:pt x="154335" y="0"/>
                  </a:moveTo>
                  <a:lnTo>
                    <a:pt x="347871" y="0"/>
                  </a:lnTo>
                  <a:lnTo>
                    <a:pt x="268143" y="165468"/>
                  </a:lnTo>
                  <a:cubicBezTo>
                    <a:pt x="241575" y="228661"/>
                    <a:pt x="218473" y="293182"/>
                    <a:pt x="199554" y="358938"/>
                  </a:cubicBezTo>
                  <a:cubicBezTo>
                    <a:pt x="161632" y="490121"/>
                    <a:pt x="142016" y="626491"/>
                    <a:pt x="142104" y="762944"/>
                  </a:cubicBezTo>
                  <a:cubicBezTo>
                    <a:pt x="142888" y="829977"/>
                    <a:pt x="149862" y="896516"/>
                    <a:pt x="166339" y="960748"/>
                  </a:cubicBezTo>
                  <a:cubicBezTo>
                    <a:pt x="182555" y="1025063"/>
                    <a:pt x="207750" y="1086579"/>
                    <a:pt x="237914" y="1145787"/>
                  </a:cubicBezTo>
                  <a:cubicBezTo>
                    <a:pt x="253170" y="1175351"/>
                    <a:pt x="270084" y="1204338"/>
                    <a:pt x="287868" y="1232913"/>
                  </a:cubicBezTo>
                  <a:cubicBezTo>
                    <a:pt x="305914" y="1261406"/>
                    <a:pt x="325181" y="1289488"/>
                    <a:pt x="345232" y="1317239"/>
                  </a:cubicBezTo>
                  <a:cubicBezTo>
                    <a:pt x="385858" y="1372578"/>
                    <a:pt x="431017" y="1426270"/>
                    <a:pt x="477745" y="1480209"/>
                  </a:cubicBezTo>
                  <a:cubicBezTo>
                    <a:pt x="524474" y="1534231"/>
                    <a:pt x="573294" y="1588252"/>
                    <a:pt x="621156" y="1644414"/>
                  </a:cubicBezTo>
                  <a:cubicBezTo>
                    <a:pt x="645130" y="1672413"/>
                    <a:pt x="668843" y="1701070"/>
                    <a:pt x="692469" y="1730140"/>
                  </a:cubicBezTo>
                  <a:lnTo>
                    <a:pt x="726731" y="1772220"/>
                  </a:lnTo>
                  <a:cubicBezTo>
                    <a:pt x="737977" y="1785644"/>
                    <a:pt x="748700" y="1799396"/>
                    <a:pt x="760295" y="1812489"/>
                  </a:cubicBezTo>
                  <a:cubicBezTo>
                    <a:pt x="850788" y="1919050"/>
                    <a:pt x="948952" y="2017128"/>
                    <a:pt x="1048685" y="2110101"/>
                  </a:cubicBezTo>
                  <a:cubicBezTo>
                    <a:pt x="1098814" y="2156382"/>
                    <a:pt x="1149814" y="2201097"/>
                    <a:pt x="1202035" y="2244002"/>
                  </a:cubicBezTo>
                  <a:cubicBezTo>
                    <a:pt x="1254256" y="2286906"/>
                    <a:pt x="1307435" y="2328410"/>
                    <a:pt x="1362620" y="2367443"/>
                  </a:cubicBezTo>
                  <a:cubicBezTo>
                    <a:pt x="1472554" y="2445675"/>
                    <a:pt x="1591118" y="2515590"/>
                    <a:pt x="1721364" y="2562694"/>
                  </a:cubicBezTo>
                  <a:cubicBezTo>
                    <a:pt x="1786314" y="2586246"/>
                    <a:pt x="1853617" y="2604280"/>
                    <a:pt x="1922052" y="2617868"/>
                  </a:cubicBezTo>
                  <a:cubicBezTo>
                    <a:pt x="1939227" y="2621080"/>
                    <a:pt x="1956227" y="2624786"/>
                    <a:pt x="1973488" y="2627586"/>
                  </a:cubicBezTo>
                  <a:lnTo>
                    <a:pt x="2025360" y="2635738"/>
                  </a:lnTo>
                  <a:cubicBezTo>
                    <a:pt x="2060145" y="2640103"/>
                    <a:pt x="2094930" y="2644714"/>
                    <a:pt x="2130063" y="2647432"/>
                  </a:cubicBezTo>
                  <a:cubicBezTo>
                    <a:pt x="2147587" y="2648996"/>
                    <a:pt x="2165109" y="2650479"/>
                    <a:pt x="2182719" y="2651220"/>
                  </a:cubicBezTo>
                  <a:cubicBezTo>
                    <a:pt x="2200330" y="2652043"/>
                    <a:pt x="2217853" y="2653361"/>
                    <a:pt x="2235551" y="2653855"/>
                  </a:cubicBezTo>
                  <a:lnTo>
                    <a:pt x="2288556" y="2655008"/>
                  </a:lnTo>
                  <a:cubicBezTo>
                    <a:pt x="2306166" y="2655419"/>
                    <a:pt x="2323951" y="2654843"/>
                    <a:pt x="2341648" y="2654761"/>
                  </a:cubicBezTo>
                  <a:lnTo>
                    <a:pt x="2368238" y="2654514"/>
                  </a:lnTo>
                  <a:cubicBezTo>
                    <a:pt x="2376869" y="2654267"/>
                    <a:pt x="2385325" y="2653773"/>
                    <a:pt x="2393869" y="2653443"/>
                  </a:cubicBezTo>
                  <a:cubicBezTo>
                    <a:pt x="2402412" y="2653031"/>
                    <a:pt x="2410956" y="2652785"/>
                    <a:pt x="2419413" y="2652208"/>
                  </a:cubicBezTo>
                  <a:lnTo>
                    <a:pt x="2444869" y="2650232"/>
                  </a:lnTo>
                  <a:cubicBezTo>
                    <a:pt x="2478782" y="2647679"/>
                    <a:pt x="2512433" y="2643397"/>
                    <a:pt x="2545823" y="2638456"/>
                  </a:cubicBezTo>
                  <a:cubicBezTo>
                    <a:pt x="2679470" y="2617539"/>
                    <a:pt x="2807973" y="2576612"/>
                    <a:pt x="2930373" y="2519213"/>
                  </a:cubicBezTo>
                  <a:cubicBezTo>
                    <a:pt x="3053210" y="2462475"/>
                    <a:pt x="3170117" y="2389842"/>
                    <a:pt x="3285631" y="2310210"/>
                  </a:cubicBezTo>
                  <a:cubicBezTo>
                    <a:pt x="3314487" y="2290364"/>
                    <a:pt x="3343169" y="2269612"/>
                    <a:pt x="3371764" y="2248778"/>
                  </a:cubicBezTo>
                  <a:cubicBezTo>
                    <a:pt x="3400534" y="2227943"/>
                    <a:pt x="3429216" y="2206779"/>
                    <a:pt x="3457898" y="2185286"/>
                  </a:cubicBezTo>
                  <a:lnTo>
                    <a:pt x="3632344" y="2053527"/>
                  </a:lnTo>
                  <a:cubicBezTo>
                    <a:pt x="3752043" y="1963848"/>
                    <a:pt x="3872873" y="1880345"/>
                    <a:pt x="3990915" y="1798490"/>
                  </a:cubicBezTo>
                  <a:cubicBezTo>
                    <a:pt x="4108869" y="1716634"/>
                    <a:pt x="4222377" y="1633955"/>
                    <a:pt x="4324988" y="1544854"/>
                  </a:cubicBezTo>
                  <a:cubicBezTo>
                    <a:pt x="4427599" y="1455916"/>
                    <a:pt x="4520271" y="1361132"/>
                    <a:pt x="4592107" y="1254159"/>
                  </a:cubicBezTo>
                  <a:cubicBezTo>
                    <a:pt x="4628025" y="1200715"/>
                    <a:pt x="4658712" y="1144388"/>
                    <a:pt x="4683123" y="1085179"/>
                  </a:cubicBezTo>
                  <a:cubicBezTo>
                    <a:pt x="4707707" y="1026051"/>
                    <a:pt x="4725405" y="964125"/>
                    <a:pt x="4738568" y="900551"/>
                  </a:cubicBezTo>
                  <a:cubicBezTo>
                    <a:pt x="4745107" y="868764"/>
                    <a:pt x="4750338" y="836400"/>
                    <a:pt x="4753913" y="803708"/>
                  </a:cubicBezTo>
                  <a:cubicBezTo>
                    <a:pt x="4754959" y="795555"/>
                    <a:pt x="4755656" y="787320"/>
                    <a:pt x="4756441" y="779167"/>
                  </a:cubicBezTo>
                  <a:cubicBezTo>
                    <a:pt x="4757137" y="770932"/>
                    <a:pt x="4758010" y="762862"/>
                    <a:pt x="4758358" y="754133"/>
                  </a:cubicBezTo>
                  <a:lnTo>
                    <a:pt x="4761147" y="702417"/>
                  </a:lnTo>
                  <a:cubicBezTo>
                    <a:pt x="4763677" y="633409"/>
                    <a:pt x="4762107" y="564317"/>
                    <a:pt x="4756353" y="495638"/>
                  </a:cubicBezTo>
                  <a:cubicBezTo>
                    <a:pt x="4750774" y="426876"/>
                    <a:pt x="4740051" y="358691"/>
                    <a:pt x="4725578" y="291411"/>
                  </a:cubicBezTo>
                  <a:cubicBezTo>
                    <a:pt x="4710932" y="224131"/>
                    <a:pt x="4692625" y="157758"/>
                    <a:pt x="4673358" y="92042"/>
                  </a:cubicBezTo>
                  <a:lnTo>
                    <a:pt x="4644342" y="0"/>
                  </a:lnTo>
                  <a:lnTo>
                    <a:pt x="4862756" y="0"/>
                  </a:lnTo>
                  <a:lnTo>
                    <a:pt x="4876138" y="45680"/>
                  </a:lnTo>
                  <a:cubicBezTo>
                    <a:pt x="4892005" y="117818"/>
                    <a:pt x="4903077" y="190532"/>
                    <a:pt x="4911707" y="263329"/>
                  </a:cubicBezTo>
                  <a:cubicBezTo>
                    <a:pt x="4920513" y="336044"/>
                    <a:pt x="4927575" y="408677"/>
                    <a:pt x="4934809" y="481145"/>
                  </a:cubicBezTo>
                  <a:cubicBezTo>
                    <a:pt x="4941697" y="553694"/>
                    <a:pt x="4947799" y="626244"/>
                    <a:pt x="4953205" y="698959"/>
                  </a:cubicBezTo>
                  <a:lnTo>
                    <a:pt x="4956953" y="753557"/>
                  </a:lnTo>
                  <a:cubicBezTo>
                    <a:pt x="4957651" y="762533"/>
                    <a:pt x="4958087" y="772168"/>
                    <a:pt x="4958611" y="781638"/>
                  </a:cubicBezTo>
                  <a:cubicBezTo>
                    <a:pt x="4959133" y="791108"/>
                    <a:pt x="4959657" y="800661"/>
                    <a:pt x="4959831" y="810213"/>
                  </a:cubicBezTo>
                  <a:cubicBezTo>
                    <a:pt x="4961139" y="848341"/>
                    <a:pt x="4960703" y="886798"/>
                    <a:pt x="4958174" y="925338"/>
                  </a:cubicBezTo>
                  <a:cubicBezTo>
                    <a:pt x="4948759" y="1079578"/>
                    <a:pt x="4904907" y="1234972"/>
                    <a:pt x="4834030" y="1377519"/>
                  </a:cubicBezTo>
                  <a:cubicBezTo>
                    <a:pt x="4763327" y="1520478"/>
                    <a:pt x="4665861" y="1648779"/>
                    <a:pt x="4558106" y="1761515"/>
                  </a:cubicBezTo>
                  <a:cubicBezTo>
                    <a:pt x="4504229" y="1818090"/>
                    <a:pt x="4447650" y="1871123"/>
                    <a:pt x="4389937" y="1921603"/>
                  </a:cubicBezTo>
                  <a:cubicBezTo>
                    <a:pt x="4332223" y="1972083"/>
                    <a:pt x="4273726" y="2020669"/>
                    <a:pt x="4214618" y="2067115"/>
                  </a:cubicBezTo>
                  <a:cubicBezTo>
                    <a:pt x="4096664" y="2160417"/>
                    <a:pt x="3976094" y="2245484"/>
                    <a:pt x="3858489" y="2329316"/>
                  </a:cubicBezTo>
                  <a:lnTo>
                    <a:pt x="3768868" y="2393301"/>
                  </a:lnTo>
                  <a:cubicBezTo>
                    <a:pt x="3738529" y="2414794"/>
                    <a:pt x="3707929" y="2436452"/>
                    <a:pt x="3676806" y="2457698"/>
                  </a:cubicBezTo>
                  <a:cubicBezTo>
                    <a:pt x="3645770" y="2479027"/>
                    <a:pt x="3614385" y="2500273"/>
                    <a:pt x="3582477" y="2521272"/>
                  </a:cubicBezTo>
                  <a:cubicBezTo>
                    <a:pt x="3550483" y="2542107"/>
                    <a:pt x="3518226" y="2562776"/>
                    <a:pt x="3485185" y="2583035"/>
                  </a:cubicBezTo>
                  <a:cubicBezTo>
                    <a:pt x="3419451" y="2623633"/>
                    <a:pt x="3351625" y="2662996"/>
                    <a:pt x="3280923" y="2698983"/>
                  </a:cubicBezTo>
                  <a:cubicBezTo>
                    <a:pt x="3210307" y="2735134"/>
                    <a:pt x="3137251" y="2768732"/>
                    <a:pt x="3061230" y="2797555"/>
                  </a:cubicBezTo>
                  <a:cubicBezTo>
                    <a:pt x="2909886" y="2856024"/>
                    <a:pt x="2747295" y="2895468"/>
                    <a:pt x="2583137" y="2910950"/>
                  </a:cubicBezTo>
                  <a:cubicBezTo>
                    <a:pt x="2542075" y="2914657"/>
                    <a:pt x="2501013" y="2917456"/>
                    <a:pt x="2460038" y="2918280"/>
                  </a:cubicBezTo>
                  <a:lnTo>
                    <a:pt x="2429263" y="2918938"/>
                  </a:lnTo>
                  <a:cubicBezTo>
                    <a:pt x="2419064" y="2919021"/>
                    <a:pt x="2408777" y="2918774"/>
                    <a:pt x="2398576" y="2918774"/>
                  </a:cubicBezTo>
                  <a:lnTo>
                    <a:pt x="2367977" y="2918444"/>
                  </a:lnTo>
                  <a:lnTo>
                    <a:pt x="2338249" y="2917374"/>
                  </a:lnTo>
                  <a:cubicBezTo>
                    <a:pt x="2259089" y="2914985"/>
                    <a:pt x="2179756" y="2909057"/>
                    <a:pt x="2100770" y="2899503"/>
                  </a:cubicBezTo>
                  <a:cubicBezTo>
                    <a:pt x="2021699" y="2890445"/>
                    <a:pt x="1942801" y="2877434"/>
                    <a:pt x="1864776" y="2860141"/>
                  </a:cubicBezTo>
                  <a:cubicBezTo>
                    <a:pt x="1786836" y="2842683"/>
                    <a:pt x="1709508" y="2822013"/>
                    <a:pt x="1632964" y="2798461"/>
                  </a:cubicBezTo>
                  <a:cubicBezTo>
                    <a:pt x="1480138" y="2750946"/>
                    <a:pt x="1329055" y="2691818"/>
                    <a:pt x="1189219" y="2613010"/>
                  </a:cubicBezTo>
                  <a:cubicBezTo>
                    <a:pt x="1049296" y="2534366"/>
                    <a:pt x="924367" y="2434640"/>
                    <a:pt x="815305" y="2324292"/>
                  </a:cubicBezTo>
                  <a:cubicBezTo>
                    <a:pt x="760469" y="2269200"/>
                    <a:pt x="710603" y="2210567"/>
                    <a:pt x="663699" y="2150535"/>
                  </a:cubicBezTo>
                  <a:cubicBezTo>
                    <a:pt x="617059" y="2090255"/>
                    <a:pt x="572684" y="2029069"/>
                    <a:pt x="531274" y="1966565"/>
                  </a:cubicBezTo>
                  <a:cubicBezTo>
                    <a:pt x="520638" y="1951084"/>
                    <a:pt x="510612" y="1935355"/>
                    <a:pt x="500325" y="1919709"/>
                  </a:cubicBezTo>
                  <a:lnTo>
                    <a:pt x="470771" y="1874252"/>
                  </a:lnTo>
                  <a:cubicBezTo>
                    <a:pt x="451853" y="1844853"/>
                    <a:pt x="432238" y="1815701"/>
                    <a:pt x="412448" y="1786137"/>
                  </a:cubicBezTo>
                  <a:lnTo>
                    <a:pt x="291616" y="1606122"/>
                  </a:lnTo>
                  <a:cubicBezTo>
                    <a:pt x="251078" y="1544771"/>
                    <a:pt x="211062" y="1481609"/>
                    <a:pt x="173662" y="1415812"/>
                  </a:cubicBezTo>
                  <a:cubicBezTo>
                    <a:pt x="155005" y="1382872"/>
                    <a:pt x="136960" y="1349355"/>
                    <a:pt x="120483" y="1314934"/>
                  </a:cubicBezTo>
                  <a:cubicBezTo>
                    <a:pt x="104093" y="1280429"/>
                    <a:pt x="88837" y="1245266"/>
                    <a:pt x="75324" y="1209361"/>
                  </a:cubicBezTo>
                  <a:cubicBezTo>
                    <a:pt x="62072" y="1173375"/>
                    <a:pt x="50303" y="1136893"/>
                    <a:pt x="40713" y="1099837"/>
                  </a:cubicBezTo>
                  <a:cubicBezTo>
                    <a:pt x="36180" y="1081308"/>
                    <a:pt x="31560" y="1062697"/>
                    <a:pt x="27811" y="1044004"/>
                  </a:cubicBezTo>
                  <a:lnTo>
                    <a:pt x="22144" y="1016004"/>
                  </a:lnTo>
                  <a:lnTo>
                    <a:pt x="17436" y="987923"/>
                  </a:lnTo>
                  <a:cubicBezTo>
                    <a:pt x="5144" y="912986"/>
                    <a:pt x="0" y="837636"/>
                    <a:pt x="0" y="762944"/>
                  </a:cubicBezTo>
                  <a:cubicBezTo>
                    <a:pt x="349" y="615951"/>
                    <a:pt x="16652" y="468957"/>
                    <a:pt x="48385" y="324597"/>
                  </a:cubicBezTo>
                  <a:cubicBezTo>
                    <a:pt x="64209" y="252459"/>
                    <a:pt x="84238" y="181021"/>
                    <a:pt x="108474" y="110839"/>
                  </a:cubicBezTo>
                  <a:close/>
                </a:path>
              </a:pathLst>
            </a:custGeom>
            <a:gradFill rotWithShape="0">
              <a:gsLst>
                <a:gs pos="0">
                  <a:srgbClr val="4ea72e">
                    <a:alpha val="11372"/>
                  </a:srgbClr>
                </a:gs>
                <a:gs pos="100000">
                  <a:srgbClr val="156082">
                    <a:alpha val="11372"/>
                  </a:srgbClr>
                </a:gs>
              </a:gsLst>
              <a:lin ang="120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86" name="CustomShape 11"/>
            <p:cNvSpPr/>
            <p:nvPr/>
          </p:nvSpPr>
          <p:spPr>
            <a:xfrm>
              <a:off x="4203000" y="0"/>
              <a:ext cx="4933800" cy="2887560"/>
            </a:xfrm>
            <a:custGeom>
              <a:avLst/>
              <a:gdLst/>
              <a:ahLst/>
              <a:rect l="l" t="t" r="r" b="b"/>
              <a:pathLst>
                <a:path w="4934374" h="2888360">
                  <a:moveTo>
                    <a:pt x="179816" y="0"/>
                  </a:moveTo>
                  <a:lnTo>
                    <a:pt x="666325" y="0"/>
                  </a:lnTo>
                  <a:lnTo>
                    <a:pt x="626038" y="65170"/>
                  </a:lnTo>
                  <a:cubicBezTo>
                    <a:pt x="499976" y="295913"/>
                    <a:pt x="435986" y="536292"/>
                    <a:pt x="435986" y="779635"/>
                  </a:cubicBezTo>
                  <a:cubicBezTo>
                    <a:pt x="435986" y="1024707"/>
                    <a:pt x="538074" y="1167830"/>
                    <a:pt x="750530" y="1443043"/>
                  </a:cubicBezTo>
                  <a:cubicBezTo>
                    <a:pt x="801792" y="1509416"/>
                    <a:pt x="854797" y="1578096"/>
                    <a:pt x="909024" y="1653610"/>
                  </a:cubicBezTo>
                  <a:cubicBezTo>
                    <a:pt x="1323389" y="2230552"/>
                    <a:pt x="1768180" y="2476694"/>
                    <a:pt x="2396223" y="2476694"/>
                  </a:cubicBezTo>
                  <a:cubicBezTo>
                    <a:pt x="2808409" y="2476694"/>
                    <a:pt x="3110835" y="2276173"/>
                    <a:pt x="3525201" y="1970327"/>
                  </a:cubicBezTo>
                  <a:cubicBezTo>
                    <a:pt x="3571493" y="1936152"/>
                    <a:pt x="3617786" y="1902388"/>
                    <a:pt x="3662596" y="1869778"/>
                  </a:cubicBezTo>
                  <a:cubicBezTo>
                    <a:pt x="3905479" y="1692809"/>
                    <a:pt x="4134849" y="1525640"/>
                    <a:pt x="4287500" y="1344141"/>
                  </a:cubicBezTo>
                  <a:cubicBezTo>
                    <a:pt x="4433439" y="1170630"/>
                    <a:pt x="4498563" y="996543"/>
                    <a:pt x="4498563" y="779635"/>
                  </a:cubicBezTo>
                  <a:cubicBezTo>
                    <a:pt x="4498563" y="507799"/>
                    <a:pt x="4456499" y="249674"/>
                    <a:pt x="4376239" y="16511"/>
                  </a:cubicBezTo>
                  <a:lnTo>
                    <a:pt x="4369703" y="0"/>
                  </a:lnTo>
                  <a:lnTo>
                    <a:pt x="4823642" y="0"/>
                  </a:lnTo>
                  <a:lnTo>
                    <a:pt x="4850554" y="89409"/>
                  </a:lnTo>
                  <a:cubicBezTo>
                    <a:pt x="4905864" y="307423"/>
                    <a:pt x="4934374" y="539220"/>
                    <a:pt x="4934374" y="779553"/>
                  </a:cubicBezTo>
                  <a:cubicBezTo>
                    <a:pt x="4934374" y="1521110"/>
                    <a:pt x="4369101" y="1869861"/>
                    <a:pt x="3793540" y="2294701"/>
                  </a:cubicBezTo>
                  <a:cubicBezTo>
                    <a:pt x="3374293" y="2604171"/>
                    <a:pt x="2970389" y="2888360"/>
                    <a:pt x="2396135" y="2888360"/>
                  </a:cubicBezTo>
                  <a:cubicBezTo>
                    <a:pt x="1544564" y="2888360"/>
                    <a:pt x="991670" y="2502058"/>
                    <a:pt x="548273" y="1884684"/>
                  </a:cubicBezTo>
                  <a:cubicBezTo>
                    <a:pt x="282201" y="1514275"/>
                    <a:pt x="0" y="1260227"/>
                    <a:pt x="0" y="779553"/>
                  </a:cubicBezTo>
                  <a:cubicBezTo>
                    <a:pt x="0" y="539220"/>
                    <a:pt x="48876" y="307423"/>
                    <a:pt x="137335" y="89409"/>
                  </a:cubicBezTo>
                  <a:close/>
                </a:path>
              </a:pathLst>
            </a:custGeom>
            <a:gradFill rotWithShape="0">
              <a:gsLst>
                <a:gs pos="0">
                  <a:srgbClr val="4ea72e">
                    <a:alpha val="11372"/>
                  </a:srgbClr>
                </a:gs>
                <a:gs pos="100000">
                  <a:srgbClr val="156082">
                    <a:alpha val="11372"/>
                  </a:srgbClr>
                </a:gs>
              </a:gsLst>
              <a:lin ang="120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87" name="CustomShape 12"/>
            <p:cNvSpPr/>
            <p:nvPr/>
          </p:nvSpPr>
          <p:spPr>
            <a:xfrm>
              <a:off x="4203000" y="0"/>
              <a:ext cx="4933800" cy="2887560"/>
            </a:xfrm>
            <a:custGeom>
              <a:avLst/>
              <a:gdLst/>
              <a:ahLst/>
              <a:rect l="l" t="t" r="r" b="b"/>
              <a:pathLst>
                <a:path w="4934374" h="2888360">
                  <a:moveTo>
                    <a:pt x="179816" y="0"/>
                  </a:moveTo>
                  <a:lnTo>
                    <a:pt x="767292" y="0"/>
                  </a:lnTo>
                  <a:lnTo>
                    <a:pt x="703453" y="102886"/>
                  </a:lnTo>
                  <a:cubicBezTo>
                    <a:pt x="583756" y="321853"/>
                    <a:pt x="523079" y="549550"/>
                    <a:pt x="523079" y="779635"/>
                  </a:cubicBezTo>
                  <a:cubicBezTo>
                    <a:pt x="523079" y="999508"/>
                    <a:pt x="614356" y="1127068"/>
                    <a:pt x="820885" y="1394539"/>
                  </a:cubicBezTo>
                  <a:cubicBezTo>
                    <a:pt x="872582" y="1461489"/>
                    <a:pt x="926023" y="1530745"/>
                    <a:pt x="981122" y="1607412"/>
                  </a:cubicBezTo>
                  <a:cubicBezTo>
                    <a:pt x="1175968" y="1878671"/>
                    <a:pt x="1375871" y="2071535"/>
                    <a:pt x="1592426" y="2196871"/>
                  </a:cubicBezTo>
                  <a:cubicBezTo>
                    <a:pt x="1821970" y="2329783"/>
                    <a:pt x="2084904" y="2394345"/>
                    <a:pt x="2396135" y="2394345"/>
                  </a:cubicBezTo>
                  <a:cubicBezTo>
                    <a:pt x="2572762" y="2394345"/>
                    <a:pt x="2737009" y="2354405"/>
                    <a:pt x="2913111" y="2268597"/>
                  </a:cubicBezTo>
                  <a:cubicBezTo>
                    <a:pt x="3093922" y="2180483"/>
                    <a:pt x="3272903" y="2052018"/>
                    <a:pt x="3471411" y="1905518"/>
                  </a:cubicBezTo>
                  <a:cubicBezTo>
                    <a:pt x="3517964" y="1871178"/>
                    <a:pt x="3564344" y="1837332"/>
                    <a:pt x="3609242" y="1804640"/>
                  </a:cubicBezTo>
                  <a:cubicBezTo>
                    <a:pt x="3847765" y="1630800"/>
                    <a:pt x="4073038" y="1466594"/>
                    <a:pt x="4219151" y="1292919"/>
                  </a:cubicBezTo>
                  <a:cubicBezTo>
                    <a:pt x="4353843" y="1132832"/>
                    <a:pt x="4411295" y="979332"/>
                    <a:pt x="4411295" y="779635"/>
                  </a:cubicBezTo>
                  <a:cubicBezTo>
                    <a:pt x="4411295" y="517475"/>
                    <a:pt x="4371040" y="268882"/>
                    <a:pt x="4294235" y="44685"/>
                  </a:cubicBezTo>
                  <a:lnTo>
                    <a:pt x="4276624" y="0"/>
                  </a:lnTo>
                  <a:lnTo>
                    <a:pt x="4823642" y="0"/>
                  </a:lnTo>
                  <a:lnTo>
                    <a:pt x="4850554" y="89409"/>
                  </a:lnTo>
                  <a:cubicBezTo>
                    <a:pt x="4905864" y="307423"/>
                    <a:pt x="4934374" y="539220"/>
                    <a:pt x="4934374" y="779553"/>
                  </a:cubicBezTo>
                  <a:cubicBezTo>
                    <a:pt x="4934374" y="1521110"/>
                    <a:pt x="4369101" y="1869861"/>
                    <a:pt x="3793540" y="2294701"/>
                  </a:cubicBezTo>
                  <a:cubicBezTo>
                    <a:pt x="3374293" y="2604171"/>
                    <a:pt x="2970389" y="2888360"/>
                    <a:pt x="2396135" y="2888360"/>
                  </a:cubicBezTo>
                  <a:cubicBezTo>
                    <a:pt x="1544564" y="2888360"/>
                    <a:pt x="991670" y="2502058"/>
                    <a:pt x="548273" y="1884684"/>
                  </a:cubicBezTo>
                  <a:cubicBezTo>
                    <a:pt x="282201" y="1514275"/>
                    <a:pt x="0" y="1260227"/>
                    <a:pt x="0" y="779553"/>
                  </a:cubicBezTo>
                  <a:cubicBezTo>
                    <a:pt x="0" y="539220"/>
                    <a:pt x="48876" y="307423"/>
                    <a:pt x="137335" y="89409"/>
                  </a:cubicBezTo>
                  <a:close/>
                </a:path>
              </a:pathLst>
            </a:custGeom>
            <a:gradFill rotWithShape="0">
              <a:gsLst>
                <a:gs pos="0">
                  <a:srgbClr val="4ea72e">
                    <a:alpha val="11372"/>
                  </a:srgbClr>
                </a:gs>
                <a:gs pos="100000">
                  <a:srgbClr val="156082">
                    <a:alpha val="11372"/>
                  </a:srgbClr>
                </a:gs>
              </a:gsLst>
              <a:lin ang="120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88" name="CustomShape 13"/>
            <p:cNvSpPr/>
            <p:nvPr/>
          </p:nvSpPr>
          <p:spPr>
            <a:xfrm>
              <a:off x="4123800" y="0"/>
              <a:ext cx="5069160" cy="3132360"/>
            </a:xfrm>
            <a:custGeom>
              <a:avLst/>
              <a:gdLst/>
              <a:ahLst/>
              <a:rect l="l" t="t" r="r" b="b"/>
              <a:pathLst>
                <a:path w="5069918" h="3133064">
                  <a:moveTo>
                    <a:pt x="153448" y="0"/>
                  </a:moveTo>
                  <a:lnTo>
                    <a:pt x="215434" y="0"/>
                  </a:lnTo>
                  <a:lnTo>
                    <a:pt x="215073" y="727"/>
                  </a:lnTo>
                  <a:lnTo>
                    <a:pt x="202868" y="26255"/>
                  </a:lnTo>
                  <a:lnTo>
                    <a:pt x="191273" y="52030"/>
                  </a:lnTo>
                  <a:cubicBezTo>
                    <a:pt x="183688" y="69241"/>
                    <a:pt x="176016" y="86452"/>
                    <a:pt x="169129" y="103993"/>
                  </a:cubicBezTo>
                  <a:cubicBezTo>
                    <a:pt x="162242" y="121533"/>
                    <a:pt x="154658" y="138827"/>
                    <a:pt x="148381" y="156532"/>
                  </a:cubicBezTo>
                  <a:cubicBezTo>
                    <a:pt x="121529" y="226858"/>
                    <a:pt x="98775" y="298667"/>
                    <a:pt x="80903" y="371711"/>
                  </a:cubicBezTo>
                  <a:cubicBezTo>
                    <a:pt x="44636" y="517470"/>
                    <a:pt x="26067" y="667511"/>
                    <a:pt x="26154" y="817551"/>
                  </a:cubicBezTo>
                  <a:cubicBezTo>
                    <a:pt x="26589" y="892326"/>
                    <a:pt x="34000" y="966934"/>
                    <a:pt x="49169" y="1040143"/>
                  </a:cubicBezTo>
                  <a:cubicBezTo>
                    <a:pt x="65123" y="1113187"/>
                    <a:pt x="88226" y="1184666"/>
                    <a:pt x="119437" y="1253016"/>
                  </a:cubicBezTo>
                  <a:cubicBezTo>
                    <a:pt x="126847" y="1270228"/>
                    <a:pt x="135478" y="1287027"/>
                    <a:pt x="143672" y="1303908"/>
                  </a:cubicBezTo>
                  <a:cubicBezTo>
                    <a:pt x="152565" y="1320543"/>
                    <a:pt x="161021" y="1337342"/>
                    <a:pt x="170611" y="1353648"/>
                  </a:cubicBezTo>
                  <a:cubicBezTo>
                    <a:pt x="188919" y="1386587"/>
                    <a:pt x="209319" y="1418539"/>
                    <a:pt x="230330" y="1450079"/>
                  </a:cubicBezTo>
                  <a:lnTo>
                    <a:pt x="279545" y="1519627"/>
                  </a:lnTo>
                  <a:lnTo>
                    <a:pt x="228347" y="1437024"/>
                  </a:lnTo>
                  <a:cubicBezTo>
                    <a:pt x="209690" y="1404084"/>
                    <a:pt x="191645" y="1370567"/>
                    <a:pt x="175168" y="1336146"/>
                  </a:cubicBezTo>
                  <a:cubicBezTo>
                    <a:pt x="158778" y="1301641"/>
                    <a:pt x="143522" y="1266478"/>
                    <a:pt x="130009" y="1230573"/>
                  </a:cubicBezTo>
                  <a:cubicBezTo>
                    <a:pt x="116757" y="1194587"/>
                    <a:pt x="104988" y="1158105"/>
                    <a:pt x="95398" y="1121049"/>
                  </a:cubicBezTo>
                  <a:cubicBezTo>
                    <a:pt x="90865" y="1102520"/>
                    <a:pt x="86245" y="1083909"/>
                    <a:pt x="82496" y="1065216"/>
                  </a:cubicBezTo>
                  <a:lnTo>
                    <a:pt x="76829" y="1037216"/>
                  </a:lnTo>
                  <a:lnTo>
                    <a:pt x="72121" y="1009135"/>
                  </a:lnTo>
                  <a:cubicBezTo>
                    <a:pt x="59829" y="934198"/>
                    <a:pt x="54685" y="858847"/>
                    <a:pt x="54685" y="784156"/>
                  </a:cubicBezTo>
                  <a:cubicBezTo>
                    <a:pt x="55033" y="637163"/>
                    <a:pt x="71337" y="490169"/>
                    <a:pt x="103070" y="345810"/>
                  </a:cubicBezTo>
                  <a:cubicBezTo>
                    <a:pt x="118894" y="273671"/>
                    <a:pt x="138923" y="202233"/>
                    <a:pt x="163159" y="132051"/>
                  </a:cubicBezTo>
                  <a:lnTo>
                    <a:pt x="217797" y="0"/>
                  </a:lnTo>
                  <a:lnTo>
                    <a:pt x="848227" y="0"/>
                  </a:lnTo>
                  <a:lnTo>
                    <a:pt x="771226" y="124098"/>
                  </a:lnTo>
                  <a:cubicBezTo>
                    <a:pt x="651529" y="343066"/>
                    <a:pt x="590852" y="570762"/>
                    <a:pt x="590852" y="800847"/>
                  </a:cubicBezTo>
                  <a:cubicBezTo>
                    <a:pt x="590852" y="1020720"/>
                    <a:pt x="682129" y="1148280"/>
                    <a:pt x="888658" y="1415751"/>
                  </a:cubicBezTo>
                  <a:cubicBezTo>
                    <a:pt x="940355" y="1482701"/>
                    <a:pt x="993796" y="1551957"/>
                    <a:pt x="1048895" y="1628624"/>
                  </a:cubicBezTo>
                  <a:cubicBezTo>
                    <a:pt x="1243741" y="1899883"/>
                    <a:pt x="1443644" y="2092747"/>
                    <a:pt x="1660199" y="2218083"/>
                  </a:cubicBezTo>
                  <a:cubicBezTo>
                    <a:pt x="1889743" y="2350995"/>
                    <a:pt x="2152677" y="2415557"/>
                    <a:pt x="2463908" y="2415557"/>
                  </a:cubicBezTo>
                  <a:cubicBezTo>
                    <a:pt x="2640535" y="2415557"/>
                    <a:pt x="2804782" y="2375617"/>
                    <a:pt x="2980884" y="2289809"/>
                  </a:cubicBezTo>
                  <a:cubicBezTo>
                    <a:pt x="3161695" y="2201695"/>
                    <a:pt x="3340676" y="2073230"/>
                    <a:pt x="3539184" y="1926730"/>
                  </a:cubicBezTo>
                  <a:cubicBezTo>
                    <a:pt x="3585737" y="1892390"/>
                    <a:pt x="3632117" y="1858544"/>
                    <a:pt x="3677015" y="1825852"/>
                  </a:cubicBezTo>
                  <a:cubicBezTo>
                    <a:pt x="3915538" y="1652012"/>
                    <a:pt x="4140811" y="1487806"/>
                    <a:pt x="4286924" y="1314131"/>
                  </a:cubicBezTo>
                  <a:cubicBezTo>
                    <a:pt x="4421616" y="1154044"/>
                    <a:pt x="4479068" y="1000544"/>
                    <a:pt x="4479068" y="800847"/>
                  </a:cubicBezTo>
                  <a:cubicBezTo>
                    <a:pt x="4479068" y="538687"/>
                    <a:pt x="4438813" y="290094"/>
                    <a:pt x="4362007" y="65898"/>
                  </a:cubicBezTo>
                  <a:lnTo>
                    <a:pt x="4336037" y="0"/>
                  </a:lnTo>
                  <a:lnTo>
                    <a:pt x="4913604" y="0"/>
                  </a:lnTo>
                  <a:lnTo>
                    <a:pt x="4930823" y="66892"/>
                  </a:lnTo>
                  <a:lnTo>
                    <a:pt x="4940407" y="125535"/>
                  </a:lnTo>
                  <a:lnTo>
                    <a:pt x="4982006" y="278378"/>
                  </a:lnTo>
                  <a:cubicBezTo>
                    <a:pt x="4999758" y="353368"/>
                    <a:pt x="5014971" y="428944"/>
                    <a:pt x="5027482" y="504952"/>
                  </a:cubicBezTo>
                  <a:cubicBezTo>
                    <a:pt x="5040123" y="580961"/>
                    <a:pt x="5050323" y="657382"/>
                    <a:pt x="5058082" y="734049"/>
                  </a:cubicBezTo>
                  <a:cubicBezTo>
                    <a:pt x="5060261" y="753237"/>
                    <a:pt x="5061743" y="772425"/>
                    <a:pt x="5063486" y="791612"/>
                  </a:cubicBezTo>
                  <a:cubicBezTo>
                    <a:pt x="5065318" y="810552"/>
                    <a:pt x="5066625" y="830398"/>
                    <a:pt x="5067846" y="850245"/>
                  </a:cubicBezTo>
                  <a:cubicBezTo>
                    <a:pt x="5069851" y="889855"/>
                    <a:pt x="5070461" y="929712"/>
                    <a:pt x="5069414" y="969733"/>
                  </a:cubicBezTo>
                  <a:cubicBezTo>
                    <a:pt x="5067060" y="1049695"/>
                    <a:pt x="5057820" y="1130233"/>
                    <a:pt x="5040732" y="1209783"/>
                  </a:cubicBezTo>
                  <a:cubicBezTo>
                    <a:pt x="5023123" y="1289250"/>
                    <a:pt x="4997578" y="1367647"/>
                    <a:pt x="4964102" y="1442832"/>
                  </a:cubicBezTo>
                  <a:cubicBezTo>
                    <a:pt x="4897409" y="1593697"/>
                    <a:pt x="4799942" y="1730232"/>
                    <a:pt x="4689486" y="1849969"/>
                  </a:cubicBezTo>
                  <a:cubicBezTo>
                    <a:pt x="4579116" y="1970446"/>
                    <a:pt x="4456716" y="2076100"/>
                    <a:pt x="4333792" y="2176567"/>
                  </a:cubicBezTo>
                  <a:cubicBezTo>
                    <a:pt x="4210520" y="2276869"/>
                    <a:pt x="4085853" y="2371736"/>
                    <a:pt x="3965196" y="2468002"/>
                  </a:cubicBezTo>
                  <a:lnTo>
                    <a:pt x="3873745" y="2541128"/>
                  </a:lnTo>
                  <a:cubicBezTo>
                    <a:pt x="3842621" y="2565751"/>
                    <a:pt x="3811324" y="2590374"/>
                    <a:pt x="3779416" y="2614666"/>
                  </a:cubicBezTo>
                  <a:cubicBezTo>
                    <a:pt x="3715862" y="2663335"/>
                    <a:pt x="3650652" y="2711016"/>
                    <a:pt x="3582739" y="2756555"/>
                  </a:cubicBezTo>
                  <a:cubicBezTo>
                    <a:pt x="3514913" y="2802012"/>
                    <a:pt x="3445170" y="2846151"/>
                    <a:pt x="3371851" y="2886338"/>
                  </a:cubicBezTo>
                  <a:cubicBezTo>
                    <a:pt x="3298533" y="2926442"/>
                    <a:pt x="3222687" y="2963664"/>
                    <a:pt x="3143614" y="2995780"/>
                  </a:cubicBezTo>
                  <a:cubicBezTo>
                    <a:pt x="2985994" y="3060837"/>
                    <a:pt x="2815732" y="3104317"/>
                    <a:pt x="2643552" y="3122516"/>
                  </a:cubicBezTo>
                  <a:cubicBezTo>
                    <a:pt x="2600484" y="3126799"/>
                    <a:pt x="2557331" y="3130258"/>
                    <a:pt x="2514264" y="3131657"/>
                  </a:cubicBezTo>
                  <a:lnTo>
                    <a:pt x="2481920" y="3132810"/>
                  </a:lnTo>
                  <a:lnTo>
                    <a:pt x="2449664" y="3132975"/>
                  </a:lnTo>
                  <a:cubicBezTo>
                    <a:pt x="2427868" y="3133304"/>
                    <a:pt x="2407207" y="3132646"/>
                    <a:pt x="2386284" y="3132234"/>
                  </a:cubicBezTo>
                  <a:cubicBezTo>
                    <a:pt x="2344524" y="3131740"/>
                    <a:pt x="2302505" y="3129352"/>
                    <a:pt x="2260658" y="3127292"/>
                  </a:cubicBezTo>
                  <a:cubicBezTo>
                    <a:pt x="2218725" y="3123999"/>
                    <a:pt x="2176791" y="3120952"/>
                    <a:pt x="2134945" y="3115928"/>
                  </a:cubicBezTo>
                  <a:cubicBezTo>
                    <a:pt x="2051165" y="3106458"/>
                    <a:pt x="1967473" y="3093529"/>
                    <a:pt x="1884564" y="3075412"/>
                  </a:cubicBezTo>
                  <a:cubicBezTo>
                    <a:pt x="1801657" y="3057296"/>
                    <a:pt x="1719708" y="3033990"/>
                    <a:pt x="1639764" y="3005498"/>
                  </a:cubicBezTo>
                  <a:cubicBezTo>
                    <a:pt x="1559820" y="2976922"/>
                    <a:pt x="1481969" y="2942830"/>
                    <a:pt x="1407081" y="2904125"/>
                  </a:cubicBezTo>
                  <a:cubicBezTo>
                    <a:pt x="1332455" y="2864845"/>
                    <a:pt x="1260794" y="2820953"/>
                    <a:pt x="1193491" y="2772201"/>
                  </a:cubicBezTo>
                  <a:cubicBezTo>
                    <a:pt x="1058362" y="2675194"/>
                    <a:pt x="939973" y="2561469"/>
                    <a:pt x="836141" y="2439839"/>
                  </a:cubicBezTo>
                  <a:cubicBezTo>
                    <a:pt x="784444" y="2378735"/>
                    <a:pt x="736321" y="2315656"/>
                    <a:pt x="690812" y="2251422"/>
                  </a:cubicBezTo>
                  <a:cubicBezTo>
                    <a:pt x="645217" y="2187190"/>
                    <a:pt x="602674" y="2121557"/>
                    <a:pt x="562397" y="2054937"/>
                  </a:cubicBezTo>
                  <a:cubicBezTo>
                    <a:pt x="541823" y="2021256"/>
                    <a:pt x="522992" y="1989716"/>
                    <a:pt x="502504" y="1957435"/>
                  </a:cubicBezTo>
                  <a:cubicBezTo>
                    <a:pt x="482192" y="1925401"/>
                    <a:pt x="461530" y="1893367"/>
                    <a:pt x="440258" y="1861580"/>
                  </a:cubicBezTo>
                  <a:lnTo>
                    <a:pt x="310360" y="1670693"/>
                  </a:lnTo>
                  <a:cubicBezTo>
                    <a:pt x="288826" y="1638577"/>
                    <a:pt x="267555" y="1606296"/>
                    <a:pt x="246806" y="1573603"/>
                  </a:cubicBezTo>
                  <a:cubicBezTo>
                    <a:pt x="226057" y="1540910"/>
                    <a:pt x="205483" y="1508135"/>
                    <a:pt x="186303" y="1474372"/>
                  </a:cubicBezTo>
                  <a:cubicBezTo>
                    <a:pt x="147857" y="1407174"/>
                    <a:pt x="112550" y="1338002"/>
                    <a:pt x="84390" y="1266192"/>
                  </a:cubicBezTo>
                  <a:cubicBezTo>
                    <a:pt x="55708" y="1194630"/>
                    <a:pt x="34436" y="1120434"/>
                    <a:pt x="20139" y="1045249"/>
                  </a:cubicBezTo>
                  <a:cubicBezTo>
                    <a:pt x="6452" y="970064"/>
                    <a:pt x="0" y="893725"/>
                    <a:pt x="0" y="817551"/>
                  </a:cubicBezTo>
                  <a:cubicBezTo>
                    <a:pt x="850" y="589772"/>
                    <a:pt x="36028" y="362457"/>
                    <a:pt x="102773" y="142588"/>
                  </a:cubicBezTo>
                  <a:close/>
                </a:path>
              </a:pathLst>
            </a:custGeom>
            <a:gradFill rotWithShape="0">
              <a:gsLst>
                <a:gs pos="0">
                  <a:srgbClr val="4ea72e">
                    <a:alpha val="11372"/>
                  </a:srgbClr>
                </a:gs>
                <a:gs pos="100000">
                  <a:srgbClr val="156082">
                    <a:alpha val="11372"/>
                  </a:srgbClr>
                </a:gs>
              </a:gsLst>
              <a:lin ang="120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  <p:sp>
        <p:nvSpPr>
          <p:cNvPr id="89" name="CustomShape 14"/>
          <p:cNvSpPr/>
          <p:nvPr/>
        </p:nvSpPr>
        <p:spPr>
          <a:xfrm>
            <a:off x="804600" y="2939040"/>
            <a:ext cx="5945400" cy="838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rmAutofit/>
          </a:bodyPr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pt-BR" sz="2000" spc="-1" strike="noStrike">
                <a:solidFill>
                  <a:srgbClr val="0e2841"/>
                </a:solidFill>
                <a:latin typeface="Aptos"/>
              </a:rPr>
              <a:t>5 de dezembro de 2024</a:t>
            </a:r>
            <a:endParaRPr b="0" lang="pt-BR" sz="2000" spc="-1" strike="noStrike">
              <a:latin typeface="Arial"/>
            </a:endParaRPr>
          </a:p>
        </p:txBody>
      </p:sp>
      <p:pic>
        <p:nvPicPr>
          <p:cNvPr id="90" name="Picture 4" descr="Semana Acadêmica da Escola de Negócios da PUCRS 2021 - Eventos PUCRS"/>
          <p:cNvPicPr/>
          <p:nvPr/>
        </p:nvPicPr>
        <p:blipFill>
          <a:blip r:embed="rId1"/>
          <a:stretch/>
        </p:blipFill>
        <p:spPr>
          <a:xfrm>
            <a:off x="5475240" y="762840"/>
            <a:ext cx="2377440" cy="372600"/>
          </a:xfrm>
          <a:prstGeom prst="rect">
            <a:avLst/>
          </a:prstGeom>
          <a:ln>
            <a:noFill/>
          </a:ln>
        </p:spPr>
      </p:pic>
      <p:pic>
        <p:nvPicPr>
          <p:cNvPr id="91" name="Picture 2" descr="FCDL RS"/>
          <p:cNvPicPr/>
          <p:nvPr/>
        </p:nvPicPr>
        <p:blipFill>
          <a:blip r:embed="rId2"/>
          <a:stretch/>
        </p:blipFill>
        <p:spPr>
          <a:xfrm>
            <a:off x="8840880" y="3918960"/>
            <a:ext cx="2624400" cy="26244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CustomShape 1"/>
          <p:cNvSpPr/>
          <p:nvPr/>
        </p:nvSpPr>
        <p:spPr>
          <a:xfrm>
            <a:off x="0" y="0"/>
            <a:ext cx="12191400" cy="6856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1" name="CustomShape 2"/>
          <p:cNvSpPr/>
          <p:nvPr/>
        </p:nvSpPr>
        <p:spPr>
          <a:xfrm>
            <a:off x="576000" y="1464120"/>
            <a:ext cx="4282200" cy="1199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rmAutofit/>
          </a:bodyPr>
          <a:p>
            <a:pPr>
              <a:lnSpc>
                <a:spcPct val="90000"/>
              </a:lnSpc>
            </a:pPr>
            <a:r>
              <a:rPr b="1" lang="pt-BR" sz="3600" spc="-1" strike="noStrike">
                <a:solidFill>
                  <a:srgbClr val="000000"/>
                </a:solidFill>
                <a:latin typeface="Aptos Display"/>
              </a:rPr>
              <a:t>Economia, Comércio e 2025</a:t>
            </a:r>
            <a:endParaRPr b="0" lang="pt-BR" sz="3600" spc="-1" strike="noStrike">
              <a:latin typeface="Arial"/>
            </a:endParaRPr>
          </a:p>
        </p:txBody>
      </p:sp>
      <p:sp>
        <p:nvSpPr>
          <p:cNvPr id="152" name="CustomShape 3"/>
          <p:cNvSpPr/>
          <p:nvPr/>
        </p:nvSpPr>
        <p:spPr>
          <a:xfrm flipH="1">
            <a:off x="440640" y="2853000"/>
            <a:ext cx="4022640" cy="2664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3" name="CustomShape 4"/>
          <p:cNvSpPr/>
          <p:nvPr/>
        </p:nvSpPr>
        <p:spPr>
          <a:xfrm>
            <a:off x="613440" y="2752560"/>
            <a:ext cx="4282200" cy="3511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i="1" lang="pt-BR" sz="2800" spc="-1" strike="noStrike">
                <a:solidFill>
                  <a:srgbClr val="000000"/>
                </a:solidFill>
                <a:latin typeface="Aptos"/>
              </a:rPr>
              <a:t>Grupos de Despesa com Grande Impacto para a Isenção do IR</a:t>
            </a:r>
            <a:endParaRPr b="0" lang="pt-BR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i="1" lang="pt-BR" sz="2800" spc="-1" strike="noStrike">
                <a:solidFill>
                  <a:srgbClr val="000000"/>
                </a:solidFill>
                <a:latin typeface="Aptos"/>
              </a:rPr>
              <a:t>Em %</a:t>
            </a:r>
            <a:endParaRPr b="0" lang="pt-BR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pt-BR" sz="2800" spc="-1" strike="noStrike">
              <a:latin typeface="Arial"/>
            </a:endParaRPr>
          </a:p>
        </p:txBody>
      </p:sp>
      <p:sp>
        <p:nvSpPr>
          <p:cNvPr id="154" name="CustomShape 5"/>
          <p:cNvSpPr/>
          <p:nvPr/>
        </p:nvSpPr>
        <p:spPr>
          <a:xfrm rot="5400000">
            <a:off x="-224640" y="6053040"/>
            <a:ext cx="739800" cy="15336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5" name="CustomShape 6"/>
          <p:cNvSpPr/>
          <p:nvPr/>
        </p:nvSpPr>
        <p:spPr>
          <a:xfrm rot="5400000">
            <a:off x="5905800" y="214200"/>
            <a:ext cx="739800" cy="1183284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6" name="CustomShape 7"/>
          <p:cNvSpPr/>
          <p:nvPr/>
        </p:nvSpPr>
        <p:spPr>
          <a:xfrm>
            <a:off x="5696640" y="354960"/>
            <a:ext cx="6184080" cy="591444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algn="t" blurRad="139700" dir="5400000" dist="127080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aphicFrame>
        <p:nvGraphicFramePr>
          <p:cNvPr id="157" name="Table 8"/>
          <p:cNvGraphicFramePr/>
          <p:nvPr/>
        </p:nvGraphicFramePr>
        <p:xfrm>
          <a:off x="6083640" y="650520"/>
          <a:ext cx="5530680" cy="5323320"/>
        </p:xfrm>
        <a:graphic>
          <a:graphicData uri="http://schemas.openxmlformats.org/drawingml/2006/table">
            <a:tbl>
              <a:tblPr/>
              <a:tblGrid>
                <a:gridCol w="3027600"/>
                <a:gridCol w="593280"/>
                <a:gridCol w="593280"/>
                <a:gridCol w="177120"/>
                <a:gridCol w="1139400"/>
              </a:tblGrid>
              <a:tr h="483840">
                <a:tc>
                  <a:txBody>
                    <a:bodyPr lIns="132840" rIns="828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pt-BR" sz="16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 </a:t>
                      </a:r>
                      <a:r>
                        <a:rPr b="0" lang="pt-BR" sz="16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ROUPAS</a:t>
                      </a:r>
                      <a:endParaRPr b="0" lang="pt-BR" sz="1600" spc="-1" strike="noStrike">
                        <a:latin typeface="Arial"/>
                      </a:endParaRPr>
                    </a:p>
                  </a:txBody>
                  <a:tcPr marL="132840" marR="8280">
                    <a:lnL w="18720">
                      <a:solidFill>
                        <a:srgbClr val="000000"/>
                      </a:solidFill>
                    </a:lnL>
                    <a:lnR w="6480">
                      <a:solidFill>
                        <a:srgbClr val="808080"/>
                      </a:solidFill>
                    </a:lnR>
                    <a:lnT w="18720">
                      <a:solidFill>
                        <a:srgbClr val="000000"/>
                      </a:solidFill>
                    </a:lnT>
                    <a:lnB w="6480">
                      <a:solidFill>
                        <a:srgbClr val="808080"/>
                      </a:solidFill>
                    </a:lnB>
                    <a:noFill/>
                  </a:tcPr>
                </a:tc>
                <a:tc>
                  <a:tcPr marL="132840" marR="8280">
                    <a:lnL w="6480">
                      <a:solidFill>
                        <a:srgbClr val="808080"/>
                      </a:solidFill>
                    </a:lnL>
                    <a:lnR w="6480">
                      <a:solidFill>
                        <a:srgbClr val="808080"/>
                      </a:solidFill>
                    </a:lnR>
                    <a:lnT w="18720">
                      <a:solidFill>
                        <a:srgbClr val="000000"/>
                      </a:solidFill>
                    </a:lnT>
                    <a:lnB w="6480">
                      <a:solidFill>
                        <a:srgbClr val="808080"/>
                      </a:solidFill>
                    </a:lnB>
                    <a:noFill/>
                  </a:tcPr>
                </a:tc>
                <a:tc>
                  <a:tcPr marL="132840" marR="8280">
                    <a:lnL w="6480">
                      <a:solidFill>
                        <a:srgbClr val="808080"/>
                      </a:solidFill>
                    </a:lnL>
                    <a:lnR w="6480">
                      <a:solidFill>
                        <a:srgbClr val="808080"/>
                      </a:solidFill>
                    </a:lnR>
                    <a:lnT w="18720">
                      <a:solidFill>
                        <a:srgbClr val="000000"/>
                      </a:solidFill>
                    </a:lnT>
                    <a:lnB w="6480">
                      <a:solidFill>
                        <a:srgbClr val="808080"/>
                      </a:solidFill>
                    </a:lnB>
                    <a:noFill/>
                  </a:tcPr>
                </a:tc>
                <a:tc>
                  <a:tcPr marL="132840" marR="8280">
                    <a:lnL w="6480">
                      <a:solidFill>
                        <a:srgbClr val="808080"/>
                      </a:solidFill>
                    </a:lnL>
                    <a:lnR w="6480">
                      <a:solidFill>
                        <a:srgbClr val="808080"/>
                      </a:solidFill>
                    </a:lnR>
                    <a:lnT w="18720">
                      <a:solidFill>
                        <a:srgbClr val="000000"/>
                      </a:solidFill>
                    </a:lnT>
                    <a:lnB w="6480">
                      <a:solidFill>
                        <a:srgbClr val="808080"/>
                      </a:solidFill>
                    </a:lnB>
                    <a:noFill/>
                  </a:tcPr>
                </a:tc>
                <a:tc>
                  <a:txBody>
                    <a:bodyPr lIns="132840" rIns="828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pt-BR" sz="16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3.71</a:t>
                      </a:r>
                      <a:endParaRPr b="0" lang="pt-BR" sz="1600" spc="-1" strike="noStrike">
                        <a:latin typeface="Arial"/>
                      </a:endParaRPr>
                    </a:p>
                  </a:txBody>
                  <a:tcPr marL="132840" marR="8280">
                    <a:lnL w="6480">
                      <a:solidFill>
                        <a:srgbClr val="808080"/>
                      </a:solidFill>
                    </a:lnL>
                    <a:lnR w="18720">
                      <a:solidFill>
                        <a:srgbClr val="000000"/>
                      </a:solidFill>
                    </a:lnR>
                    <a:lnT w="18720">
                      <a:solidFill>
                        <a:srgbClr val="000000"/>
                      </a:solidFill>
                    </a:lnT>
                    <a:lnB w="6480">
                      <a:solidFill>
                        <a:srgbClr val="808080"/>
                      </a:solidFill>
                    </a:lnB>
                    <a:noFill/>
                  </a:tcPr>
                </a:tc>
              </a:tr>
              <a:tr h="483840">
                <a:tc gridSpan="3">
                  <a:txBody>
                    <a:bodyPr lIns="132840" rIns="828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pt-BR" sz="16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 </a:t>
                      </a:r>
                      <a:r>
                        <a:rPr b="0" lang="pt-BR" sz="16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TRANSPORTE PÚBLICO</a:t>
                      </a:r>
                      <a:endParaRPr b="0" lang="pt-BR" sz="1600" spc="-1" strike="noStrike">
                        <a:latin typeface="Arial"/>
                      </a:endParaRPr>
                    </a:p>
                  </a:txBody>
                  <a:tcPr marL="132840" marR="8280">
                    <a:lnL w="18720">
                      <a:solidFill>
                        <a:srgbClr val="000000"/>
                      </a:solidFill>
                    </a:lnL>
                    <a:lnR w="6480">
                      <a:solidFill>
                        <a:srgbClr val="808080"/>
                      </a:solidFill>
                    </a:lnR>
                    <a:lnT w="6480">
                      <a:solidFill>
                        <a:srgbClr val="808080"/>
                      </a:solidFill>
                    </a:lnT>
                    <a:lnB w="6480">
                      <a:solidFill>
                        <a:srgbClr val="808080"/>
                      </a:solidFill>
                    </a:lnB>
                    <a:noFill/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>
                  <a:tcPr marL="132840" marR="8280">
                    <a:lnL w="6480">
                      <a:solidFill>
                        <a:srgbClr val="808080"/>
                      </a:solidFill>
                    </a:lnL>
                    <a:lnR w="6480">
                      <a:solidFill>
                        <a:srgbClr val="808080"/>
                      </a:solidFill>
                    </a:lnR>
                    <a:lnT w="6480">
                      <a:solidFill>
                        <a:srgbClr val="808080"/>
                      </a:solidFill>
                    </a:lnT>
                    <a:lnB w="6480">
                      <a:solidFill>
                        <a:srgbClr val="808080"/>
                      </a:solidFill>
                    </a:lnB>
                    <a:noFill/>
                  </a:tcPr>
                </a:tc>
                <a:tc>
                  <a:txBody>
                    <a:bodyPr lIns="132840" rIns="828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pt-BR" sz="16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3.58</a:t>
                      </a:r>
                      <a:endParaRPr b="0" lang="pt-BR" sz="1600" spc="-1" strike="noStrike">
                        <a:latin typeface="Arial"/>
                      </a:endParaRPr>
                    </a:p>
                  </a:txBody>
                  <a:tcPr marL="132840" marR="8280">
                    <a:lnL w="6480">
                      <a:solidFill>
                        <a:srgbClr val="808080"/>
                      </a:solidFill>
                    </a:lnL>
                    <a:lnR w="18720">
                      <a:solidFill>
                        <a:srgbClr val="000000"/>
                      </a:solidFill>
                    </a:lnR>
                    <a:lnT w="6480">
                      <a:solidFill>
                        <a:srgbClr val="808080"/>
                      </a:solidFill>
                    </a:lnT>
                    <a:lnB w="6480">
                      <a:solidFill>
                        <a:srgbClr val="808080"/>
                      </a:solidFill>
                    </a:lnB>
                    <a:noFill/>
                  </a:tcPr>
                </a:tc>
              </a:tr>
              <a:tr h="483840">
                <a:tc gridSpan="4">
                  <a:txBody>
                    <a:bodyPr lIns="132840" rIns="828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pt-BR" sz="16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 </a:t>
                      </a:r>
                      <a:r>
                        <a:rPr b="0" lang="pt-BR" sz="16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ALIMENTAÇÃO NO DOMICÍLIO</a:t>
                      </a:r>
                      <a:endParaRPr b="0" lang="pt-BR" sz="1600" spc="-1" strike="noStrike">
                        <a:latin typeface="Arial"/>
                      </a:endParaRPr>
                    </a:p>
                  </a:txBody>
                  <a:tcPr marL="132840" marR="8280">
                    <a:lnL w="18720">
                      <a:solidFill>
                        <a:srgbClr val="000000"/>
                      </a:solidFill>
                    </a:lnL>
                    <a:lnR w="6480">
                      <a:solidFill>
                        <a:srgbClr val="808080"/>
                      </a:solidFill>
                    </a:lnR>
                    <a:lnT w="6480">
                      <a:solidFill>
                        <a:srgbClr val="808080"/>
                      </a:solidFill>
                    </a:lnT>
                    <a:lnB w="6480">
                      <a:solidFill>
                        <a:srgbClr val="808080"/>
                      </a:solidFill>
                    </a:lnB>
                    <a:noFill/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 lIns="132840" rIns="828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pt-BR" sz="16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3.43</a:t>
                      </a:r>
                      <a:endParaRPr b="0" lang="pt-BR" sz="1600" spc="-1" strike="noStrike">
                        <a:latin typeface="Arial"/>
                      </a:endParaRPr>
                    </a:p>
                  </a:txBody>
                  <a:tcPr marL="132840" marR="8280">
                    <a:lnL w="6480">
                      <a:solidFill>
                        <a:srgbClr val="808080"/>
                      </a:solidFill>
                    </a:lnL>
                    <a:lnR w="18720">
                      <a:solidFill>
                        <a:srgbClr val="000000"/>
                      </a:solidFill>
                    </a:lnR>
                    <a:lnT w="6480">
                      <a:solidFill>
                        <a:srgbClr val="808080"/>
                      </a:solidFill>
                    </a:lnT>
                    <a:lnB w="6480">
                      <a:solidFill>
                        <a:srgbClr val="808080"/>
                      </a:solidFill>
                    </a:lnB>
                    <a:noFill/>
                  </a:tcPr>
                </a:tc>
              </a:tr>
              <a:tr h="483840">
                <a:tc gridSpan="4">
                  <a:txBody>
                    <a:bodyPr lIns="132840" rIns="828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pt-BR" sz="16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 </a:t>
                      </a:r>
                      <a:r>
                        <a:rPr b="0" lang="pt-BR" sz="16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PRODUTOS FARMACÊUTICOS</a:t>
                      </a:r>
                      <a:endParaRPr b="0" lang="pt-BR" sz="1600" spc="-1" strike="noStrike">
                        <a:latin typeface="Arial"/>
                      </a:endParaRPr>
                    </a:p>
                  </a:txBody>
                  <a:tcPr marL="132840" marR="8280">
                    <a:lnL w="18720">
                      <a:solidFill>
                        <a:srgbClr val="000000"/>
                      </a:solidFill>
                    </a:lnL>
                    <a:lnR w="6480">
                      <a:solidFill>
                        <a:srgbClr val="808080"/>
                      </a:solidFill>
                    </a:lnR>
                    <a:lnT w="6480">
                      <a:solidFill>
                        <a:srgbClr val="808080"/>
                      </a:solidFill>
                    </a:lnT>
                    <a:lnB w="6480">
                      <a:solidFill>
                        <a:srgbClr val="808080"/>
                      </a:solidFill>
                    </a:lnB>
                    <a:noFill/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 lIns="132840" rIns="828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pt-BR" sz="16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2.99</a:t>
                      </a:r>
                      <a:endParaRPr b="0" lang="pt-BR" sz="1600" spc="-1" strike="noStrike">
                        <a:latin typeface="Arial"/>
                      </a:endParaRPr>
                    </a:p>
                  </a:txBody>
                  <a:tcPr marL="132840" marR="8280">
                    <a:lnL w="6480">
                      <a:solidFill>
                        <a:srgbClr val="808080"/>
                      </a:solidFill>
                    </a:lnL>
                    <a:lnR w="18720">
                      <a:solidFill>
                        <a:srgbClr val="000000"/>
                      </a:solidFill>
                    </a:lnR>
                    <a:lnT w="6480">
                      <a:solidFill>
                        <a:srgbClr val="808080"/>
                      </a:solidFill>
                    </a:lnT>
                    <a:lnB w="6480">
                      <a:solidFill>
                        <a:srgbClr val="808080"/>
                      </a:solidFill>
                    </a:lnB>
                    <a:noFill/>
                  </a:tcPr>
                </a:tc>
              </a:tr>
              <a:tr h="483840">
                <a:tc gridSpan="3">
                  <a:txBody>
                    <a:bodyPr lIns="132840" rIns="828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pt-BR" sz="16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 </a:t>
                      </a:r>
                      <a:r>
                        <a:rPr b="0" lang="pt-BR" sz="16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ALIMENTAÇÃO E BEBIDAS</a:t>
                      </a:r>
                      <a:endParaRPr b="0" lang="pt-BR" sz="1600" spc="-1" strike="noStrike">
                        <a:latin typeface="Arial"/>
                      </a:endParaRPr>
                    </a:p>
                  </a:txBody>
                  <a:tcPr marL="132840" marR="8280">
                    <a:lnL w="18720">
                      <a:solidFill>
                        <a:srgbClr val="000000"/>
                      </a:solidFill>
                    </a:lnL>
                    <a:lnR w="6480">
                      <a:solidFill>
                        <a:srgbClr val="808080"/>
                      </a:solidFill>
                    </a:lnR>
                    <a:lnT w="6480">
                      <a:solidFill>
                        <a:srgbClr val="808080"/>
                      </a:solidFill>
                    </a:lnT>
                    <a:lnB w="6480">
                      <a:solidFill>
                        <a:srgbClr val="808080"/>
                      </a:solidFill>
                    </a:lnB>
                    <a:noFill/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>
                  <a:tcPr marL="132840" marR="8280">
                    <a:lnL w="6480">
                      <a:solidFill>
                        <a:srgbClr val="808080"/>
                      </a:solidFill>
                    </a:lnL>
                    <a:lnR w="6480">
                      <a:solidFill>
                        <a:srgbClr val="808080"/>
                      </a:solidFill>
                    </a:lnR>
                    <a:lnT w="6480">
                      <a:solidFill>
                        <a:srgbClr val="808080"/>
                      </a:solidFill>
                    </a:lnT>
                    <a:lnB w="6480">
                      <a:solidFill>
                        <a:srgbClr val="808080"/>
                      </a:solidFill>
                    </a:lnB>
                    <a:noFill/>
                  </a:tcPr>
                </a:tc>
                <a:tc>
                  <a:txBody>
                    <a:bodyPr lIns="132840" rIns="828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pt-BR" sz="16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2.94</a:t>
                      </a:r>
                      <a:endParaRPr b="0" lang="pt-BR" sz="1600" spc="-1" strike="noStrike">
                        <a:latin typeface="Arial"/>
                      </a:endParaRPr>
                    </a:p>
                  </a:txBody>
                  <a:tcPr marL="132840" marR="8280">
                    <a:lnL w="6480">
                      <a:solidFill>
                        <a:srgbClr val="808080"/>
                      </a:solidFill>
                    </a:lnL>
                    <a:lnR w="18720">
                      <a:solidFill>
                        <a:srgbClr val="000000"/>
                      </a:solidFill>
                    </a:lnR>
                    <a:lnT w="6480">
                      <a:solidFill>
                        <a:srgbClr val="808080"/>
                      </a:solidFill>
                    </a:lnT>
                    <a:lnB w="6480">
                      <a:solidFill>
                        <a:srgbClr val="808080"/>
                      </a:solidFill>
                    </a:lnB>
                    <a:noFill/>
                  </a:tcPr>
                </a:tc>
              </a:tr>
              <a:tr h="483840">
                <a:tc>
                  <a:txBody>
                    <a:bodyPr lIns="132840" rIns="828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pt-BR" sz="16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 </a:t>
                      </a:r>
                      <a:r>
                        <a:rPr b="0" lang="pt-BR" sz="16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CARNES</a:t>
                      </a:r>
                      <a:endParaRPr b="0" lang="pt-BR" sz="1600" spc="-1" strike="noStrike">
                        <a:latin typeface="Arial"/>
                      </a:endParaRPr>
                    </a:p>
                  </a:txBody>
                  <a:tcPr marL="132840" marR="8280">
                    <a:lnL w="18720">
                      <a:solidFill>
                        <a:srgbClr val="000000"/>
                      </a:solidFill>
                    </a:lnL>
                    <a:lnR w="6480">
                      <a:solidFill>
                        <a:srgbClr val="808080"/>
                      </a:solidFill>
                    </a:lnR>
                    <a:lnT w="6480">
                      <a:solidFill>
                        <a:srgbClr val="808080"/>
                      </a:solidFill>
                    </a:lnT>
                    <a:lnB w="6480">
                      <a:solidFill>
                        <a:srgbClr val="808080"/>
                      </a:solidFill>
                    </a:lnB>
                    <a:noFill/>
                  </a:tcPr>
                </a:tc>
                <a:tc>
                  <a:tcPr marL="132840" marR="8280">
                    <a:lnL w="6480">
                      <a:solidFill>
                        <a:srgbClr val="808080"/>
                      </a:solidFill>
                    </a:lnL>
                    <a:lnR w="6480">
                      <a:solidFill>
                        <a:srgbClr val="808080"/>
                      </a:solidFill>
                    </a:lnR>
                    <a:lnT w="6480">
                      <a:solidFill>
                        <a:srgbClr val="808080"/>
                      </a:solidFill>
                    </a:lnT>
                    <a:lnB w="6480">
                      <a:solidFill>
                        <a:srgbClr val="808080"/>
                      </a:solidFill>
                    </a:lnB>
                    <a:noFill/>
                  </a:tcPr>
                </a:tc>
                <a:tc>
                  <a:tcPr marL="132840" marR="8280">
                    <a:lnL w="6480">
                      <a:solidFill>
                        <a:srgbClr val="808080"/>
                      </a:solidFill>
                    </a:lnL>
                    <a:lnR w="6480">
                      <a:solidFill>
                        <a:srgbClr val="808080"/>
                      </a:solidFill>
                    </a:lnR>
                    <a:lnT w="6480">
                      <a:solidFill>
                        <a:srgbClr val="808080"/>
                      </a:solidFill>
                    </a:lnT>
                    <a:lnB w="6480">
                      <a:solidFill>
                        <a:srgbClr val="808080"/>
                      </a:solidFill>
                    </a:lnB>
                    <a:noFill/>
                  </a:tcPr>
                </a:tc>
                <a:tc>
                  <a:tcPr marL="132840" marR="8280">
                    <a:lnL w="6480">
                      <a:solidFill>
                        <a:srgbClr val="808080"/>
                      </a:solidFill>
                    </a:lnL>
                    <a:lnR w="6480">
                      <a:solidFill>
                        <a:srgbClr val="808080"/>
                      </a:solidFill>
                    </a:lnR>
                    <a:lnT w="6480">
                      <a:solidFill>
                        <a:srgbClr val="808080"/>
                      </a:solidFill>
                    </a:lnT>
                    <a:lnB w="6480">
                      <a:solidFill>
                        <a:srgbClr val="808080"/>
                      </a:solidFill>
                    </a:lnB>
                    <a:noFill/>
                  </a:tcPr>
                </a:tc>
                <a:tc>
                  <a:txBody>
                    <a:bodyPr lIns="132840" rIns="828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pt-BR" sz="16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2.89</a:t>
                      </a:r>
                      <a:endParaRPr b="0" lang="pt-BR" sz="1600" spc="-1" strike="noStrike">
                        <a:latin typeface="Arial"/>
                      </a:endParaRPr>
                    </a:p>
                  </a:txBody>
                  <a:tcPr marL="132840" marR="8280">
                    <a:lnL w="6480">
                      <a:solidFill>
                        <a:srgbClr val="808080"/>
                      </a:solidFill>
                    </a:lnL>
                    <a:lnR w="18720">
                      <a:solidFill>
                        <a:srgbClr val="000000"/>
                      </a:solidFill>
                    </a:lnR>
                    <a:lnT w="6480">
                      <a:solidFill>
                        <a:srgbClr val="808080"/>
                      </a:solidFill>
                    </a:lnT>
                    <a:lnB w="6480">
                      <a:solidFill>
                        <a:srgbClr val="808080"/>
                      </a:solidFill>
                    </a:lnB>
                    <a:noFill/>
                  </a:tcPr>
                </a:tc>
              </a:tr>
              <a:tr h="483840">
                <a:tc gridSpan="3">
                  <a:txBody>
                    <a:bodyPr lIns="132840" rIns="828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pt-BR" sz="16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 </a:t>
                      </a:r>
                      <a:r>
                        <a:rPr b="0" lang="pt-BR" sz="16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SERVIÇOS DE SAÚDE</a:t>
                      </a:r>
                      <a:endParaRPr b="0" lang="pt-BR" sz="1600" spc="-1" strike="noStrike">
                        <a:latin typeface="Arial"/>
                      </a:endParaRPr>
                    </a:p>
                  </a:txBody>
                  <a:tcPr marL="132840" marR="8280">
                    <a:lnL w="18720">
                      <a:solidFill>
                        <a:srgbClr val="000000"/>
                      </a:solidFill>
                    </a:lnL>
                    <a:lnR w="6480">
                      <a:solidFill>
                        <a:srgbClr val="808080"/>
                      </a:solidFill>
                    </a:lnR>
                    <a:lnT w="6480">
                      <a:solidFill>
                        <a:srgbClr val="808080"/>
                      </a:solidFill>
                    </a:lnT>
                    <a:lnB w="6480">
                      <a:solidFill>
                        <a:srgbClr val="808080"/>
                      </a:solidFill>
                    </a:lnB>
                    <a:noFill/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>
                  <a:tcPr marL="132840" marR="8280">
                    <a:lnL w="6480">
                      <a:solidFill>
                        <a:srgbClr val="808080"/>
                      </a:solidFill>
                    </a:lnL>
                    <a:lnR w="6480">
                      <a:solidFill>
                        <a:srgbClr val="808080"/>
                      </a:solidFill>
                    </a:lnR>
                    <a:lnT w="6480">
                      <a:solidFill>
                        <a:srgbClr val="808080"/>
                      </a:solidFill>
                    </a:lnT>
                    <a:lnB w="6480">
                      <a:solidFill>
                        <a:srgbClr val="808080"/>
                      </a:solidFill>
                    </a:lnB>
                    <a:noFill/>
                  </a:tcPr>
                </a:tc>
                <a:tc>
                  <a:txBody>
                    <a:bodyPr lIns="132840" rIns="828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pt-BR" sz="16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2.88</a:t>
                      </a:r>
                      <a:endParaRPr b="0" lang="pt-BR" sz="1600" spc="-1" strike="noStrike">
                        <a:latin typeface="Arial"/>
                      </a:endParaRPr>
                    </a:p>
                  </a:txBody>
                  <a:tcPr marL="132840" marR="8280">
                    <a:lnL w="6480">
                      <a:solidFill>
                        <a:srgbClr val="808080"/>
                      </a:solidFill>
                    </a:lnL>
                    <a:lnR w="18720">
                      <a:solidFill>
                        <a:srgbClr val="000000"/>
                      </a:solidFill>
                    </a:lnR>
                    <a:lnT w="6480">
                      <a:solidFill>
                        <a:srgbClr val="808080"/>
                      </a:solidFill>
                    </a:lnT>
                    <a:lnB w="6480">
                      <a:solidFill>
                        <a:srgbClr val="808080"/>
                      </a:solidFill>
                    </a:lnB>
                    <a:noFill/>
                  </a:tcPr>
                </a:tc>
              </a:tr>
              <a:tr h="483840">
                <a:tc gridSpan="3">
                  <a:txBody>
                    <a:bodyPr lIns="132840" rIns="828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pt-BR" sz="16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 </a:t>
                      </a:r>
                      <a:r>
                        <a:rPr b="0" lang="pt-BR" sz="16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CURSOS REGULARES</a:t>
                      </a:r>
                      <a:endParaRPr b="0" lang="pt-BR" sz="1600" spc="-1" strike="noStrike">
                        <a:latin typeface="Arial"/>
                      </a:endParaRPr>
                    </a:p>
                  </a:txBody>
                  <a:tcPr marL="132840" marR="8280">
                    <a:lnL w="18720">
                      <a:solidFill>
                        <a:srgbClr val="000000"/>
                      </a:solidFill>
                    </a:lnL>
                    <a:lnR w="6480">
                      <a:solidFill>
                        <a:srgbClr val="808080"/>
                      </a:solidFill>
                    </a:lnR>
                    <a:lnT w="6480">
                      <a:solidFill>
                        <a:srgbClr val="808080"/>
                      </a:solidFill>
                    </a:lnT>
                    <a:lnB w="6480">
                      <a:solidFill>
                        <a:srgbClr val="808080"/>
                      </a:solidFill>
                    </a:lnB>
                    <a:noFill/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>
                  <a:tcPr marL="132840" marR="8280">
                    <a:lnL w="6480">
                      <a:solidFill>
                        <a:srgbClr val="808080"/>
                      </a:solidFill>
                    </a:lnL>
                    <a:lnR w="6480">
                      <a:solidFill>
                        <a:srgbClr val="808080"/>
                      </a:solidFill>
                    </a:lnR>
                    <a:lnT w="6480">
                      <a:solidFill>
                        <a:srgbClr val="808080"/>
                      </a:solidFill>
                    </a:lnT>
                    <a:lnB w="6480">
                      <a:solidFill>
                        <a:srgbClr val="808080"/>
                      </a:solidFill>
                    </a:lnB>
                    <a:noFill/>
                  </a:tcPr>
                </a:tc>
                <a:tc>
                  <a:txBody>
                    <a:bodyPr lIns="132840" rIns="828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pt-BR" sz="16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2.76</a:t>
                      </a:r>
                      <a:endParaRPr b="0" lang="pt-BR" sz="1600" spc="-1" strike="noStrike">
                        <a:latin typeface="Arial"/>
                      </a:endParaRPr>
                    </a:p>
                  </a:txBody>
                  <a:tcPr marL="132840" marR="8280">
                    <a:lnL w="6480">
                      <a:solidFill>
                        <a:srgbClr val="808080"/>
                      </a:solidFill>
                    </a:lnL>
                    <a:lnR w="18720">
                      <a:solidFill>
                        <a:srgbClr val="000000"/>
                      </a:solidFill>
                    </a:lnR>
                    <a:lnT w="6480">
                      <a:solidFill>
                        <a:srgbClr val="808080"/>
                      </a:solidFill>
                    </a:lnT>
                    <a:lnB w="6480">
                      <a:solidFill>
                        <a:srgbClr val="808080"/>
                      </a:solidFill>
                    </a:lnB>
                    <a:noFill/>
                  </a:tcPr>
                </a:tc>
              </a:tr>
              <a:tr h="483840">
                <a:tc gridSpan="2">
                  <a:txBody>
                    <a:bodyPr lIns="132840" rIns="828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pt-BR" sz="16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 </a:t>
                      </a:r>
                      <a:r>
                        <a:rPr b="0" lang="pt-BR" sz="16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RECREAÇÃO</a:t>
                      </a:r>
                      <a:endParaRPr b="0" lang="pt-BR" sz="1600" spc="-1" strike="noStrike">
                        <a:latin typeface="Arial"/>
                      </a:endParaRPr>
                    </a:p>
                  </a:txBody>
                  <a:tcPr marL="132840" marR="8280">
                    <a:lnL w="18720">
                      <a:solidFill>
                        <a:srgbClr val="000000"/>
                      </a:solidFill>
                    </a:lnL>
                    <a:lnR w="6480">
                      <a:solidFill>
                        <a:srgbClr val="808080"/>
                      </a:solidFill>
                    </a:lnR>
                    <a:lnT w="6480">
                      <a:solidFill>
                        <a:srgbClr val="808080"/>
                      </a:solidFill>
                    </a:lnT>
                    <a:lnB w="6480">
                      <a:solidFill>
                        <a:srgbClr val="808080"/>
                      </a:solidFill>
                    </a:lnB>
                    <a:noFill/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>
                  <a:tcPr marL="132840" marR="8280">
                    <a:lnL w="6480">
                      <a:solidFill>
                        <a:srgbClr val="808080"/>
                      </a:solidFill>
                    </a:lnL>
                    <a:lnR w="6480">
                      <a:solidFill>
                        <a:srgbClr val="808080"/>
                      </a:solidFill>
                    </a:lnR>
                    <a:lnT w="6480">
                      <a:solidFill>
                        <a:srgbClr val="808080"/>
                      </a:solidFill>
                    </a:lnT>
                    <a:lnB w="6480">
                      <a:solidFill>
                        <a:srgbClr val="808080"/>
                      </a:solidFill>
                    </a:lnB>
                    <a:noFill/>
                  </a:tcPr>
                </a:tc>
                <a:tc>
                  <a:tcPr marL="132840" marR="8280">
                    <a:lnL w="6480">
                      <a:solidFill>
                        <a:srgbClr val="808080"/>
                      </a:solidFill>
                    </a:lnL>
                    <a:lnR w="6480">
                      <a:solidFill>
                        <a:srgbClr val="808080"/>
                      </a:solidFill>
                    </a:lnR>
                    <a:lnT w="6480">
                      <a:solidFill>
                        <a:srgbClr val="808080"/>
                      </a:solidFill>
                    </a:lnT>
                    <a:lnB w="6480">
                      <a:solidFill>
                        <a:srgbClr val="808080"/>
                      </a:solidFill>
                    </a:lnB>
                    <a:noFill/>
                  </a:tcPr>
                </a:tc>
                <a:tc>
                  <a:txBody>
                    <a:bodyPr lIns="132840" rIns="828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pt-BR" sz="16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2.63</a:t>
                      </a:r>
                      <a:endParaRPr b="0" lang="pt-BR" sz="1600" spc="-1" strike="noStrike">
                        <a:latin typeface="Arial"/>
                      </a:endParaRPr>
                    </a:p>
                  </a:txBody>
                  <a:tcPr marL="132840" marR="8280">
                    <a:lnL w="6480">
                      <a:solidFill>
                        <a:srgbClr val="808080"/>
                      </a:solidFill>
                    </a:lnL>
                    <a:lnR w="18720">
                      <a:solidFill>
                        <a:srgbClr val="000000"/>
                      </a:solidFill>
                    </a:lnR>
                    <a:lnT w="6480">
                      <a:solidFill>
                        <a:srgbClr val="808080"/>
                      </a:solidFill>
                    </a:lnT>
                    <a:lnB w="6480">
                      <a:solidFill>
                        <a:srgbClr val="808080"/>
                      </a:solidFill>
                    </a:lnB>
                    <a:noFill/>
                  </a:tcPr>
                </a:tc>
              </a:tr>
              <a:tr h="483840">
                <a:tc gridSpan="3">
                  <a:txBody>
                    <a:bodyPr lIns="132840" rIns="828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pt-BR" sz="16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 </a:t>
                      </a:r>
                      <a:r>
                        <a:rPr b="0" lang="pt-BR" sz="16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BEBIDAS E INFUSÕES</a:t>
                      </a:r>
                      <a:endParaRPr b="0" lang="pt-BR" sz="1600" spc="-1" strike="noStrike">
                        <a:latin typeface="Arial"/>
                      </a:endParaRPr>
                    </a:p>
                  </a:txBody>
                  <a:tcPr marL="132840" marR="8280">
                    <a:lnL w="18720">
                      <a:solidFill>
                        <a:srgbClr val="000000"/>
                      </a:solidFill>
                    </a:lnL>
                    <a:lnR w="6480">
                      <a:solidFill>
                        <a:srgbClr val="808080"/>
                      </a:solidFill>
                    </a:lnR>
                    <a:lnT w="6480">
                      <a:solidFill>
                        <a:srgbClr val="808080"/>
                      </a:solidFill>
                    </a:lnT>
                    <a:lnB w="6480">
                      <a:solidFill>
                        <a:srgbClr val="808080"/>
                      </a:solidFill>
                    </a:lnB>
                    <a:noFill/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>
                  <a:tcPr marL="132840" marR="8280">
                    <a:lnL w="6480">
                      <a:solidFill>
                        <a:srgbClr val="808080"/>
                      </a:solidFill>
                    </a:lnL>
                    <a:lnR w="6480">
                      <a:solidFill>
                        <a:srgbClr val="808080"/>
                      </a:solidFill>
                    </a:lnR>
                    <a:lnT w="6480">
                      <a:solidFill>
                        <a:srgbClr val="808080"/>
                      </a:solidFill>
                    </a:lnT>
                    <a:lnB w="6480">
                      <a:solidFill>
                        <a:srgbClr val="808080"/>
                      </a:solidFill>
                    </a:lnB>
                    <a:noFill/>
                  </a:tcPr>
                </a:tc>
                <a:tc>
                  <a:txBody>
                    <a:bodyPr lIns="132840" rIns="828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pt-BR" sz="16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2.10</a:t>
                      </a:r>
                      <a:endParaRPr b="0" lang="pt-BR" sz="1600" spc="-1" strike="noStrike">
                        <a:latin typeface="Arial"/>
                      </a:endParaRPr>
                    </a:p>
                  </a:txBody>
                  <a:tcPr marL="132840" marR="8280">
                    <a:lnL w="6480">
                      <a:solidFill>
                        <a:srgbClr val="808080"/>
                      </a:solidFill>
                    </a:lnL>
                    <a:lnR w="18720">
                      <a:solidFill>
                        <a:srgbClr val="000000"/>
                      </a:solidFill>
                    </a:lnR>
                    <a:lnT w="6480">
                      <a:solidFill>
                        <a:srgbClr val="808080"/>
                      </a:solidFill>
                    </a:lnT>
                    <a:lnB w="6480">
                      <a:solidFill>
                        <a:srgbClr val="808080"/>
                      </a:solidFill>
                    </a:lnB>
                    <a:noFill/>
                  </a:tcPr>
                </a:tc>
              </a:tr>
              <a:tr h="485280">
                <a:tc gridSpan="3">
                  <a:txBody>
                    <a:bodyPr lIns="132840" rIns="828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pt-BR" sz="16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 </a:t>
                      </a:r>
                      <a:r>
                        <a:rPr b="0" lang="pt-BR" sz="16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MÓVEIS E UTENSÍLIOS</a:t>
                      </a:r>
                      <a:endParaRPr b="0" lang="pt-BR" sz="1600" spc="-1" strike="noStrike">
                        <a:latin typeface="Arial"/>
                      </a:endParaRPr>
                    </a:p>
                  </a:txBody>
                  <a:tcPr marL="132840" marR="8280">
                    <a:lnL w="18720">
                      <a:solidFill>
                        <a:srgbClr val="000000"/>
                      </a:solidFill>
                    </a:lnL>
                    <a:lnR w="6480">
                      <a:solidFill>
                        <a:srgbClr val="808080"/>
                      </a:solidFill>
                    </a:lnR>
                    <a:lnT w="6480">
                      <a:solidFill>
                        <a:srgbClr val="808080"/>
                      </a:solidFill>
                    </a:lnT>
                    <a:lnB w="1872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>
                  <a:tcPr marL="132840" marR="8280">
                    <a:lnL w="6480">
                      <a:solidFill>
                        <a:srgbClr val="808080"/>
                      </a:solidFill>
                    </a:lnL>
                    <a:lnR w="6480">
                      <a:solidFill>
                        <a:srgbClr val="808080"/>
                      </a:solidFill>
                    </a:lnR>
                    <a:lnT w="6480">
                      <a:solidFill>
                        <a:srgbClr val="808080"/>
                      </a:solidFill>
                    </a:lnT>
                    <a:lnB w="18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32840" rIns="828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pt-BR" sz="16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2.08</a:t>
                      </a:r>
                      <a:endParaRPr b="0" lang="pt-BR" sz="1600" spc="-1" strike="noStrike">
                        <a:latin typeface="Arial"/>
                      </a:endParaRPr>
                    </a:p>
                  </a:txBody>
                  <a:tcPr marL="132840" marR="8280">
                    <a:lnL w="6480">
                      <a:solidFill>
                        <a:srgbClr val="808080"/>
                      </a:solidFill>
                    </a:lnL>
                    <a:lnR w="18720">
                      <a:solidFill>
                        <a:srgbClr val="000000"/>
                      </a:solidFill>
                    </a:lnR>
                    <a:lnT w="6480">
                      <a:solidFill>
                        <a:srgbClr val="808080"/>
                      </a:solidFill>
                    </a:lnT>
                    <a:lnB w="1872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58" name="CustomShape 9"/>
          <p:cNvSpPr/>
          <p:nvPr/>
        </p:nvSpPr>
        <p:spPr>
          <a:xfrm>
            <a:off x="5918400" y="6035760"/>
            <a:ext cx="4541760" cy="638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pt-BR" sz="1800" spc="-1" strike="noStrike">
                <a:solidFill>
                  <a:srgbClr val="000000"/>
                </a:solidFill>
                <a:latin typeface="Aptos"/>
                <a:ea typeface="DejaVu Sans"/>
              </a:rPr>
              <a:t>Fonte&gt; Elaboração Própria com base em IPCA e INPC, IBGE</a:t>
            </a:r>
            <a:endParaRPr b="0" lang="pt-BR" sz="1800" spc="-1" strike="noStrike">
              <a:latin typeface="Arial"/>
            </a:endParaRPr>
          </a:p>
        </p:txBody>
      </p:sp>
      <p:pic>
        <p:nvPicPr>
          <p:cNvPr id="159" name="Picture 2" descr="FCDL-RS - Federação das Câmaras de Dirigentes Lojistas do RS"/>
          <p:cNvPicPr/>
          <p:nvPr/>
        </p:nvPicPr>
        <p:blipFill>
          <a:blip r:embed="rId1"/>
          <a:stretch/>
        </p:blipFill>
        <p:spPr>
          <a:xfrm>
            <a:off x="179280" y="105840"/>
            <a:ext cx="2198160" cy="1335600"/>
          </a:xfrm>
          <a:prstGeom prst="rect">
            <a:avLst/>
          </a:prstGeom>
          <a:ln>
            <a:noFill/>
          </a:ln>
        </p:spPr>
      </p:pic>
      <p:pic>
        <p:nvPicPr>
          <p:cNvPr id="160" name="Picture 4" descr="CORECON-RS - Escola de Negócios da PUCRS seleciona professor para área de  Finanças"/>
          <p:cNvPicPr/>
          <p:nvPr/>
        </p:nvPicPr>
        <p:blipFill>
          <a:blip r:embed="rId2"/>
          <a:stretch/>
        </p:blipFill>
        <p:spPr>
          <a:xfrm>
            <a:off x="3600000" y="88920"/>
            <a:ext cx="2463840" cy="142272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CustomShape 1"/>
          <p:cNvSpPr/>
          <p:nvPr/>
        </p:nvSpPr>
        <p:spPr>
          <a:xfrm>
            <a:off x="0" y="0"/>
            <a:ext cx="12191400" cy="6856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162" name="Group 2"/>
          <p:cNvGrpSpPr/>
          <p:nvPr/>
        </p:nvGrpSpPr>
        <p:grpSpPr>
          <a:xfrm>
            <a:off x="0" y="2985120"/>
            <a:ext cx="730800" cy="672840"/>
            <a:chOff x="0" y="2985120"/>
            <a:chExt cx="730800" cy="672840"/>
          </a:xfrm>
        </p:grpSpPr>
        <p:sp>
          <p:nvSpPr>
            <p:cNvPr id="163" name="CustomShape 3"/>
            <p:cNvSpPr/>
            <p:nvPr/>
          </p:nvSpPr>
          <p:spPr>
            <a:xfrm>
              <a:off x="0" y="2985120"/>
              <a:ext cx="195120" cy="67284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64" name="CustomShape 4"/>
            <p:cNvSpPr/>
            <p:nvPr/>
          </p:nvSpPr>
          <p:spPr>
            <a:xfrm>
              <a:off x="267840" y="2985120"/>
              <a:ext cx="195120" cy="67284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65" name="CustomShape 5"/>
            <p:cNvSpPr/>
            <p:nvPr/>
          </p:nvSpPr>
          <p:spPr>
            <a:xfrm>
              <a:off x="535680" y="2985120"/>
              <a:ext cx="195120" cy="67284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  <p:sp>
        <p:nvSpPr>
          <p:cNvPr id="166" name="CustomShape 6"/>
          <p:cNvSpPr/>
          <p:nvPr/>
        </p:nvSpPr>
        <p:spPr>
          <a:xfrm flipH="1">
            <a:off x="10697040" y="0"/>
            <a:ext cx="1493640" cy="685728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7" name="CustomShape 7"/>
          <p:cNvSpPr/>
          <p:nvPr/>
        </p:nvSpPr>
        <p:spPr>
          <a:xfrm>
            <a:off x="5685840" y="392040"/>
            <a:ext cx="6008760" cy="601632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algn="t" blurRad="139700" dir="5400000" dist="127080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aphicFrame>
        <p:nvGraphicFramePr>
          <p:cNvPr id="168" name="Table 8"/>
          <p:cNvGraphicFramePr/>
          <p:nvPr/>
        </p:nvGraphicFramePr>
        <p:xfrm>
          <a:off x="6072840" y="666720"/>
          <a:ext cx="5234760" cy="5465160"/>
        </p:xfrm>
        <a:graphic>
          <a:graphicData uri="http://schemas.openxmlformats.org/drawingml/2006/table">
            <a:tbl>
              <a:tblPr/>
              <a:tblGrid>
                <a:gridCol w="1962360"/>
                <a:gridCol w="865800"/>
                <a:gridCol w="865800"/>
                <a:gridCol w="865800"/>
                <a:gridCol w="675360"/>
              </a:tblGrid>
              <a:tr h="369360">
                <a:tc gridSpan="4">
                  <a:txBody>
                    <a:bodyPr lIns="6120" rIns="612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pt-BR" sz="19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 </a:t>
                      </a:r>
                      <a:r>
                        <a:rPr b="0" lang="pt-BR" sz="19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APARELHOS ELETROELETRÔNICOS</a:t>
                      </a:r>
                      <a:endParaRPr b="0" lang="pt-BR" sz="1900" spc="-1" strike="noStrike">
                        <a:latin typeface="Arial"/>
                      </a:endParaRPr>
                    </a:p>
                  </a:txBody>
                  <a:tcPr marL="6120" marR="6120">
                    <a:lnT w="25200">
                      <a:solidFill>
                        <a:srgbClr val="000000"/>
                      </a:solidFill>
                    </a:lnT>
                    <a:lnB w="252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 lIns="6120" rIns="612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pt-BR" sz="19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1.92</a:t>
                      </a:r>
                      <a:endParaRPr b="0" lang="pt-BR" sz="1900" spc="-1" strike="noStrike">
                        <a:latin typeface="Arial"/>
                      </a:endParaRPr>
                    </a:p>
                  </a:txBody>
                  <a:tcPr marL="6120" marR="6120">
                    <a:lnT w="25200">
                      <a:solidFill>
                        <a:srgbClr val="000000"/>
                      </a:solidFill>
                    </a:lnT>
                    <a:lnB w="252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369360">
                <a:tc gridSpan="3">
                  <a:txBody>
                    <a:bodyPr lIns="6120" rIns="612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pt-BR" sz="19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 </a:t>
                      </a:r>
                      <a:r>
                        <a:rPr b="0" lang="pt-BR" sz="19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LEITES E DERIVADOS</a:t>
                      </a:r>
                      <a:endParaRPr b="0" lang="pt-BR" sz="1900" spc="-1" strike="noStrike">
                        <a:latin typeface="Arial"/>
                      </a:endParaRPr>
                    </a:p>
                  </a:txBody>
                  <a:tcPr marL="6120" marR="6120">
                    <a:lnT w="25200">
                      <a:solidFill>
                        <a:srgbClr val="000000"/>
                      </a:solidFill>
                    </a:lnT>
                    <a:lnB w="252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>
                  <a:tcPr marL="6120" marR="6120">
                    <a:lnT w="25200">
                      <a:solidFill>
                        <a:srgbClr val="000000"/>
                      </a:solidFill>
                    </a:lnT>
                    <a:lnB w="252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6120" rIns="612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pt-BR" sz="19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1.90</a:t>
                      </a:r>
                      <a:endParaRPr b="0" lang="pt-BR" sz="1900" spc="-1" strike="noStrike">
                        <a:latin typeface="Arial"/>
                      </a:endParaRPr>
                    </a:p>
                  </a:txBody>
                  <a:tcPr marL="6120" marR="6120">
                    <a:lnT w="25200">
                      <a:solidFill>
                        <a:srgbClr val="000000"/>
                      </a:solidFill>
                    </a:lnT>
                    <a:lnB w="252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369360">
                <a:tc gridSpan="4">
                  <a:txBody>
                    <a:bodyPr lIns="6120" rIns="612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pt-BR" sz="19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 </a:t>
                      </a:r>
                      <a:r>
                        <a:rPr b="0" lang="pt-BR" sz="19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COMBUSTÍVEIS (DOMÉSTICOS)</a:t>
                      </a:r>
                      <a:endParaRPr b="0" lang="pt-BR" sz="1900" spc="-1" strike="noStrike">
                        <a:latin typeface="Arial"/>
                      </a:endParaRPr>
                    </a:p>
                  </a:txBody>
                  <a:tcPr marL="6120" marR="6120">
                    <a:lnT w="25200">
                      <a:solidFill>
                        <a:srgbClr val="000000"/>
                      </a:solidFill>
                    </a:lnT>
                    <a:lnB w="252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 lIns="6120" rIns="612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pt-BR" sz="19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1.75</a:t>
                      </a:r>
                      <a:endParaRPr b="0" lang="pt-BR" sz="1900" spc="-1" strike="noStrike">
                        <a:latin typeface="Arial"/>
                      </a:endParaRPr>
                    </a:p>
                  </a:txBody>
                  <a:tcPr marL="6120" marR="6120">
                    <a:lnT w="25200">
                      <a:solidFill>
                        <a:srgbClr val="000000"/>
                      </a:solidFill>
                    </a:lnT>
                    <a:lnB w="252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369360">
                <a:tc gridSpan="2">
                  <a:txBody>
                    <a:bodyPr lIns="6120" rIns="612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pt-BR" sz="19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 </a:t>
                      </a:r>
                      <a:r>
                        <a:rPr b="0" lang="pt-BR" sz="19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AVES E OVOS</a:t>
                      </a:r>
                      <a:endParaRPr b="0" lang="pt-BR" sz="1900" spc="-1" strike="noStrike">
                        <a:latin typeface="Arial"/>
                      </a:endParaRPr>
                    </a:p>
                  </a:txBody>
                  <a:tcPr marL="6120" marR="6120">
                    <a:lnT w="25200">
                      <a:solidFill>
                        <a:srgbClr val="000000"/>
                      </a:solidFill>
                    </a:lnT>
                    <a:lnB w="252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>
                  <a:tcPr marL="6120" marR="6120">
                    <a:lnT w="25200">
                      <a:solidFill>
                        <a:srgbClr val="000000"/>
                      </a:solidFill>
                    </a:lnT>
                    <a:lnB w="252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cPr marL="6120" marR="6120">
                    <a:lnT w="25200">
                      <a:solidFill>
                        <a:srgbClr val="000000"/>
                      </a:solidFill>
                    </a:lnT>
                    <a:lnB w="252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6120" rIns="612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pt-BR" sz="19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1.74</a:t>
                      </a:r>
                      <a:endParaRPr b="0" lang="pt-BR" sz="1900" spc="-1" strike="noStrike">
                        <a:latin typeface="Arial"/>
                      </a:endParaRPr>
                    </a:p>
                  </a:txBody>
                  <a:tcPr marL="6120" marR="6120">
                    <a:lnT w="25200">
                      <a:solidFill>
                        <a:srgbClr val="000000"/>
                      </a:solidFill>
                    </a:lnT>
                    <a:lnB w="252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369360">
                <a:tc gridSpan="2">
                  <a:txBody>
                    <a:bodyPr lIns="6120" rIns="612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pt-BR" sz="19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 </a:t>
                      </a:r>
                      <a:r>
                        <a:rPr b="0" lang="pt-BR" sz="19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ROUPA FEMININA</a:t>
                      </a:r>
                      <a:endParaRPr b="0" lang="pt-BR" sz="1900" spc="-1" strike="noStrike">
                        <a:latin typeface="Arial"/>
                      </a:endParaRPr>
                    </a:p>
                  </a:txBody>
                  <a:tcPr marL="6120" marR="6120">
                    <a:lnT w="25200">
                      <a:solidFill>
                        <a:srgbClr val="000000"/>
                      </a:solidFill>
                    </a:lnT>
                    <a:lnB w="252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>
                  <a:tcPr marL="6120" marR="6120">
                    <a:lnT w="25200">
                      <a:solidFill>
                        <a:srgbClr val="000000"/>
                      </a:solidFill>
                    </a:lnT>
                    <a:lnB w="252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cPr marL="6120" marR="6120">
                    <a:lnT w="25200">
                      <a:solidFill>
                        <a:srgbClr val="000000"/>
                      </a:solidFill>
                    </a:lnT>
                    <a:lnB w="252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6120" rIns="612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pt-BR" sz="19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1.48</a:t>
                      </a:r>
                      <a:endParaRPr b="0" lang="pt-BR" sz="1900" spc="-1" strike="noStrike">
                        <a:latin typeface="Arial"/>
                      </a:endParaRPr>
                    </a:p>
                  </a:txBody>
                  <a:tcPr marL="6120" marR="6120">
                    <a:lnT w="25200">
                      <a:solidFill>
                        <a:srgbClr val="000000"/>
                      </a:solidFill>
                    </a:lnT>
                    <a:lnB w="252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369360">
                <a:tc gridSpan="3">
                  <a:txBody>
                    <a:bodyPr lIns="6120" rIns="612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pt-BR" sz="19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 </a:t>
                      </a:r>
                      <a:r>
                        <a:rPr b="0" lang="pt-BR" sz="19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CALÇADOS E ACESSÓRIOS</a:t>
                      </a:r>
                      <a:endParaRPr b="0" lang="pt-BR" sz="1900" spc="-1" strike="noStrike">
                        <a:latin typeface="Arial"/>
                      </a:endParaRPr>
                    </a:p>
                  </a:txBody>
                  <a:tcPr marL="6120" marR="6120">
                    <a:lnT w="25200">
                      <a:solidFill>
                        <a:srgbClr val="000000"/>
                      </a:solidFill>
                    </a:lnT>
                    <a:lnB w="252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>
                  <a:tcPr marL="6120" marR="6120">
                    <a:lnT w="25200">
                      <a:solidFill>
                        <a:srgbClr val="000000"/>
                      </a:solidFill>
                    </a:lnT>
                    <a:lnB w="252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6120" rIns="612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pt-BR" sz="19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1.47</a:t>
                      </a:r>
                      <a:endParaRPr b="0" lang="pt-BR" sz="1900" spc="-1" strike="noStrike">
                        <a:latin typeface="Arial"/>
                      </a:endParaRPr>
                    </a:p>
                  </a:txBody>
                  <a:tcPr marL="6120" marR="6120">
                    <a:lnT w="25200">
                      <a:solidFill>
                        <a:srgbClr val="000000"/>
                      </a:solidFill>
                    </a:lnT>
                    <a:lnB w="252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369360">
                <a:tc gridSpan="2">
                  <a:txBody>
                    <a:bodyPr lIns="6120" rIns="612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pt-BR" sz="19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 </a:t>
                      </a:r>
                      <a:r>
                        <a:rPr b="0" lang="pt-BR" sz="19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PANIFICADOS</a:t>
                      </a:r>
                      <a:endParaRPr b="0" lang="pt-BR" sz="1900" spc="-1" strike="noStrike">
                        <a:latin typeface="Arial"/>
                      </a:endParaRPr>
                    </a:p>
                  </a:txBody>
                  <a:tcPr marL="6120" marR="6120">
                    <a:lnT w="25200">
                      <a:solidFill>
                        <a:srgbClr val="000000"/>
                      </a:solidFill>
                    </a:lnT>
                    <a:lnB w="252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>
                  <a:tcPr marL="6120" marR="6120">
                    <a:lnT w="25200">
                      <a:solidFill>
                        <a:srgbClr val="000000"/>
                      </a:solidFill>
                    </a:lnT>
                    <a:lnB w="252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cPr marL="6120" marR="6120">
                    <a:lnT w="25200">
                      <a:solidFill>
                        <a:srgbClr val="000000"/>
                      </a:solidFill>
                    </a:lnT>
                    <a:lnB w="252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6120" rIns="612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pt-BR" sz="19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1.37</a:t>
                      </a:r>
                      <a:endParaRPr b="0" lang="pt-BR" sz="1900" spc="-1" strike="noStrike">
                        <a:latin typeface="Arial"/>
                      </a:endParaRPr>
                    </a:p>
                  </a:txBody>
                  <a:tcPr marL="6120" marR="6120">
                    <a:lnT w="25200">
                      <a:solidFill>
                        <a:srgbClr val="000000"/>
                      </a:solidFill>
                    </a:lnT>
                    <a:lnB w="252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369360">
                <a:tc gridSpan="2">
                  <a:txBody>
                    <a:bodyPr lIns="6120" rIns="612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pt-BR" sz="19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 </a:t>
                      </a:r>
                      <a:r>
                        <a:rPr b="0" lang="pt-BR" sz="19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REPAROS</a:t>
                      </a:r>
                      <a:endParaRPr b="0" lang="pt-BR" sz="1900" spc="-1" strike="noStrike">
                        <a:latin typeface="Arial"/>
                      </a:endParaRPr>
                    </a:p>
                  </a:txBody>
                  <a:tcPr marL="6120" marR="6120">
                    <a:lnT w="25200">
                      <a:solidFill>
                        <a:srgbClr val="000000"/>
                      </a:solidFill>
                    </a:lnT>
                    <a:lnB w="252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>
                  <a:tcPr marL="6120" marR="6120">
                    <a:lnT w="25200">
                      <a:solidFill>
                        <a:srgbClr val="000000"/>
                      </a:solidFill>
                    </a:lnT>
                    <a:lnB w="252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cPr marL="6120" marR="6120">
                    <a:lnT w="25200">
                      <a:solidFill>
                        <a:srgbClr val="000000"/>
                      </a:solidFill>
                    </a:lnT>
                    <a:lnB w="252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6120" rIns="612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pt-BR" sz="19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1.34</a:t>
                      </a:r>
                      <a:endParaRPr b="0" lang="pt-BR" sz="1900" spc="-1" strike="noStrike">
                        <a:latin typeface="Arial"/>
                      </a:endParaRPr>
                    </a:p>
                  </a:txBody>
                  <a:tcPr marL="6120" marR="6120">
                    <a:lnT w="25200">
                      <a:solidFill>
                        <a:srgbClr val="000000"/>
                      </a:solidFill>
                    </a:lnT>
                    <a:lnB w="252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369360">
                <a:tc gridSpan="2">
                  <a:txBody>
                    <a:bodyPr lIns="6120" rIns="612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pt-BR" sz="19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 </a:t>
                      </a:r>
                      <a:r>
                        <a:rPr b="0" lang="pt-BR" sz="19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MOBILIÁRIO</a:t>
                      </a:r>
                      <a:endParaRPr b="0" lang="pt-BR" sz="1900" spc="-1" strike="noStrike">
                        <a:latin typeface="Arial"/>
                      </a:endParaRPr>
                    </a:p>
                  </a:txBody>
                  <a:tcPr marL="6120" marR="6120">
                    <a:lnT w="25200">
                      <a:solidFill>
                        <a:srgbClr val="000000"/>
                      </a:solidFill>
                    </a:lnT>
                    <a:lnB w="252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>
                  <a:tcPr marL="6120" marR="6120">
                    <a:lnT w="25200">
                      <a:solidFill>
                        <a:srgbClr val="000000"/>
                      </a:solidFill>
                    </a:lnT>
                    <a:lnB w="252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cPr marL="6120" marR="6120">
                    <a:lnT w="25200">
                      <a:solidFill>
                        <a:srgbClr val="000000"/>
                      </a:solidFill>
                    </a:lnT>
                    <a:lnB w="252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6120" rIns="612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pt-BR" sz="19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1.32</a:t>
                      </a:r>
                      <a:endParaRPr b="0" lang="pt-BR" sz="1900" spc="-1" strike="noStrike">
                        <a:latin typeface="Arial"/>
                      </a:endParaRPr>
                    </a:p>
                  </a:txBody>
                  <a:tcPr marL="6120" marR="6120">
                    <a:lnT w="25200">
                      <a:solidFill>
                        <a:srgbClr val="000000"/>
                      </a:solidFill>
                    </a:lnT>
                    <a:lnB w="252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369360">
                <a:tc>
                  <a:txBody>
                    <a:bodyPr lIns="6120" rIns="612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pt-BR" sz="19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 </a:t>
                      </a:r>
                      <a:r>
                        <a:rPr b="0" lang="pt-BR" sz="19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FRUTAS</a:t>
                      </a:r>
                      <a:endParaRPr b="0" lang="pt-BR" sz="1900" spc="-1" strike="noStrike">
                        <a:latin typeface="Arial"/>
                      </a:endParaRPr>
                    </a:p>
                  </a:txBody>
                  <a:tcPr marL="6120" marR="6120">
                    <a:lnT w="25200">
                      <a:solidFill>
                        <a:srgbClr val="000000"/>
                      </a:solidFill>
                    </a:lnT>
                    <a:lnB w="252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cPr marL="6120" marR="6120">
                    <a:lnT w="25200">
                      <a:solidFill>
                        <a:srgbClr val="000000"/>
                      </a:solidFill>
                    </a:lnT>
                    <a:lnB w="252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cPr marL="6120" marR="6120">
                    <a:lnT w="25200">
                      <a:solidFill>
                        <a:srgbClr val="000000"/>
                      </a:solidFill>
                    </a:lnT>
                    <a:lnB w="252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cPr marL="6120" marR="6120">
                    <a:lnT w="25200">
                      <a:solidFill>
                        <a:srgbClr val="000000"/>
                      </a:solidFill>
                    </a:lnT>
                    <a:lnB w="252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6120" rIns="612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pt-BR" sz="19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1.24</a:t>
                      </a:r>
                      <a:endParaRPr b="0" lang="pt-BR" sz="1900" spc="-1" strike="noStrike">
                        <a:latin typeface="Arial"/>
                      </a:endParaRPr>
                    </a:p>
                  </a:txBody>
                  <a:tcPr marL="6120" marR="6120">
                    <a:lnT w="25200">
                      <a:solidFill>
                        <a:srgbClr val="000000"/>
                      </a:solidFill>
                    </a:lnT>
                    <a:lnB w="252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369360">
                <a:tc gridSpan="2">
                  <a:txBody>
                    <a:bodyPr lIns="6120" rIns="612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pt-BR" sz="19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 </a:t>
                      </a:r>
                      <a:r>
                        <a:rPr b="0" lang="pt-BR" sz="19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PLANO DE SAÚDE</a:t>
                      </a:r>
                      <a:endParaRPr b="0" lang="pt-BR" sz="1900" spc="-1" strike="noStrike">
                        <a:latin typeface="Arial"/>
                      </a:endParaRPr>
                    </a:p>
                  </a:txBody>
                  <a:tcPr marL="6120" marR="6120">
                    <a:lnT w="25200">
                      <a:solidFill>
                        <a:srgbClr val="000000"/>
                      </a:solidFill>
                    </a:lnT>
                    <a:lnB w="252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>
                  <a:tcPr marL="6120" marR="6120">
                    <a:lnT w="25200">
                      <a:solidFill>
                        <a:srgbClr val="000000"/>
                      </a:solidFill>
                    </a:lnT>
                    <a:lnB w="252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cPr marL="6120" marR="6120">
                    <a:lnT w="25200">
                      <a:solidFill>
                        <a:srgbClr val="000000"/>
                      </a:solidFill>
                    </a:lnT>
                    <a:lnB w="252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6120" rIns="612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pt-BR" sz="19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1.24</a:t>
                      </a:r>
                      <a:endParaRPr b="0" lang="pt-BR" sz="1900" spc="-1" strike="noStrike">
                        <a:latin typeface="Arial"/>
                      </a:endParaRPr>
                    </a:p>
                  </a:txBody>
                  <a:tcPr marL="6120" marR="6120">
                    <a:lnT w="25200">
                      <a:solidFill>
                        <a:srgbClr val="000000"/>
                      </a:solidFill>
                    </a:lnT>
                    <a:lnB w="252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369360">
                <a:tc gridSpan="3">
                  <a:txBody>
                    <a:bodyPr lIns="6120" rIns="612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pt-BR" sz="19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 </a:t>
                      </a:r>
                      <a:r>
                        <a:rPr b="0" lang="pt-BR" sz="19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CABELEIREIRO E BARBEIRO</a:t>
                      </a:r>
                      <a:endParaRPr b="0" lang="pt-BR" sz="1900" spc="-1" strike="noStrike">
                        <a:latin typeface="Arial"/>
                      </a:endParaRPr>
                    </a:p>
                  </a:txBody>
                  <a:tcPr marL="6120" marR="6120">
                    <a:lnT w="25200">
                      <a:solidFill>
                        <a:srgbClr val="000000"/>
                      </a:solidFill>
                    </a:lnT>
                    <a:lnB w="252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>
                  <a:tcPr marL="6120" marR="6120">
                    <a:lnT w="25200">
                      <a:solidFill>
                        <a:srgbClr val="000000"/>
                      </a:solidFill>
                    </a:lnT>
                    <a:lnB w="252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6120" rIns="612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pt-BR" sz="19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1.17</a:t>
                      </a:r>
                      <a:endParaRPr b="0" lang="pt-BR" sz="1900" spc="-1" strike="noStrike">
                        <a:latin typeface="Arial"/>
                      </a:endParaRPr>
                    </a:p>
                  </a:txBody>
                  <a:tcPr marL="6120" marR="6120">
                    <a:lnT w="25200">
                      <a:solidFill>
                        <a:srgbClr val="000000"/>
                      </a:solidFill>
                    </a:lnT>
                    <a:lnB w="252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369360">
                <a:tc gridSpan="3">
                  <a:txBody>
                    <a:bodyPr lIns="6120" rIns="612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pt-BR" sz="19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 </a:t>
                      </a:r>
                      <a:r>
                        <a:rPr b="0" lang="pt-BR" sz="19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ROUPA MASCULINA</a:t>
                      </a:r>
                      <a:endParaRPr b="0" lang="pt-BR" sz="1900" spc="-1" strike="noStrike">
                        <a:latin typeface="Arial"/>
                      </a:endParaRPr>
                    </a:p>
                  </a:txBody>
                  <a:tcPr marL="6120" marR="6120">
                    <a:lnT w="25200">
                      <a:solidFill>
                        <a:srgbClr val="000000"/>
                      </a:solidFill>
                    </a:lnT>
                    <a:lnB w="252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>
                  <a:tcPr marL="6120" marR="6120">
                    <a:lnT w="25200">
                      <a:solidFill>
                        <a:srgbClr val="000000"/>
                      </a:solidFill>
                    </a:lnT>
                    <a:lnB w="252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6120" rIns="612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pt-BR" sz="19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1.17</a:t>
                      </a:r>
                      <a:endParaRPr b="0" lang="pt-BR" sz="1900" spc="-1" strike="noStrike">
                        <a:latin typeface="Arial"/>
                      </a:endParaRPr>
                    </a:p>
                  </a:txBody>
                  <a:tcPr marL="6120" marR="6120">
                    <a:lnT w="25200">
                      <a:solidFill>
                        <a:srgbClr val="000000"/>
                      </a:solidFill>
                    </a:lnT>
                    <a:lnB w="252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663840">
                <a:tc gridSpan="4">
                  <a:txBody>
                    <a:bodyPr lIns="6120" rIns="612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pt-BR" sz="19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 </a:t>
                      </a:r>
                      <a:r>
                        <a:rPr b="1" lang="pt-BR" sz="19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ELETRODOMÉSTICOS E EQUIPAMENTOS</a:t>
                      </a:r>
                      <a:endParaRPr b="0" lang="pt-BR" sz="1900" spc="-1" strike="noStrike">
                        <a:latin typeface="Arial"/>
                      </a:endParaRPr>
                    </a:p>
                  </a:txBody>
                  <a:tcPr marL="6120" marR="6120">
                    <a:lnT w="25200">
                      <a:solidFill>
                        <a:srgbClr val="000000"/>
                      </a:solidFill>
                    </a:lnT>
                    <a:lnB w="252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 lIns="6120" rIns="612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1" lang="pt-BR" sz="19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1.16</a:t>
                      </a:r>
                      <a:endParaRPr b="0" lang="pt-BR" sz="1900" spc="-1" strike="noStrike">
                        <a:latin typeface="Arial"/>
                      </a:endParaRPr>
                    </a:p>
                  </a:txBody>
                  <a:tcPr marL="6120" marR="6120">
                    <a:lnT w="25200">
                      <a:solidFill>
                        <a:srgbClr val="000000"/>
                      </a:solidFill>
                    </a:lnT>
                    <a:lnB w="252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69" name="CustomShape 9"/>
          <p:cNvSpPr/>
          <p:nvPr/>
        </p:nvSpPr>
        <p:spPr>
          <a:xfrm>
            <a:off x="924840" y="146520"/>
            <a:ext cx="4282200" cy="3511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90000"/>
              </a:lnSpc>
              <a:spcBef>
                <a:spcPts val="1001"/>
              </a:spcBef>
            </a:pPr>
            <a:endParaRPr b="0" lang="pt-BR" sz="1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pt-BR" sz="1800" spc="-1" strike="noStrike">
              <a:latin typeface="Arial"/>
            </a:endParaRPr>
          </a:p>
        </p:txBody>
      </p:sp>
      <p:sp>
        <p:nvSpPr>
          <p:cNvPr id="170" name="CustomShape 10"/>
          <p:cNvSpPr/>
          <p:nvPr/>
        </p:nvSpPr>
        <p:spPr>
          <a:xfrm>
            <a:off x="5949360" y="6172200"/>
            <a:ext cx="4541760" cy="638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pt-BR" sz="1800" spc="-1" strike="noStrike">
                <a:solidFill>
                  <a:srgbClr val="000000"/>
                </a:solidFill>
                <a:latin typeface="Aptos"/>
                <a:ea typeface="DejaVu Sans"/>
              </a:rPr>
              <a:t>Fonte&gt; Elaboração Própria com base em IPCA e INPC, IBGE</a:t>
            </a:r>
            <a:endParaRPr b="0" lang="pt-BR" sz="1800" spc="-1" strike="noStrike">
              <a:latin typeface="Arial"/>
            </a:endParaRPr>
          </a:p>
        </p:txBody>
      </p:sp>
      <p:sp>
        <p:nvSpPr>
          <p:cNvPr id="171" name="CustomShape 11"/>
          <p:cNvSpPr/>
          <p:nvPr/>
        </p:nvSpPr>
        <p:spPr>
          <a:xfrm>
            <a:off x="216000" y="1527120"/>
            <a:ext cx="5338800" cy="1552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pt-BR" sz="4800" spc="-1" strike="noStrike">
                <a:solidFill>
                  <a:srgbClr val="000000"/>
                </a:solidFill>
                <a:latin typeface="Aptos Display"/>
              </a:rPr>
              <a:t>Economia, Comércio e 2025</a:t>
            </a:r>
            <a:endParaRPr b="0" lang="pt-BR" sz="4800" spc="-1" strike="noStrike">
              <a:latin typeface="Arial"/>
            </a:endParaRPr>
          </a:p>
        </p:txBody>
      </p:sp>
      <p:sp>
        <p:nvSpPr>
          <p:cNvPr id="172" name="CustomShape 12"/>
          <p:cNvSpPr/>
          <p:nvPr/>
        </p:nvSpPr>
        <p:spPr>
          <a:xfrm>
            <a:off x="792000" y="4176000"/>
            <a:ext cx="4175640" cy="222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i="1" lang="pt-BR" sz="2800" spc="-1" strike="noStrike">
                <a:solidFill>
                  <a:srgbClr val="000000"/>
                </a:solidFill>
                <a:latin typeface="Aptos"/>
              </a:rPr>
              <a:t>Grupos de Despesa com Médio Impacto para a Isenção do IR</a:t>
            </a:r>
            <a:endParaRPr b="0" lang="pt-BR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pt-BR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i="1" lang="pt-BR" sz="2800" spc="-1" strike="noStrike">
                <a:solidFill>
                  <a:srgbClr val="000000"/>
                </a:solidFill>
                <a:latin typeface="Aptos"/>
              </a:rPr>
              <a:t>Em %</a:t>
            </a:r>
            <a:endParaRPr b="0" lang="pt-BR" sz="2800" spc="-1" strike="noStrike">
              <a:latin typeface="Arial"/>
            </a:endParaRPr>
          </a:p>
        </p:txBody>
      </p:sp>
      <p:pic>
        <p:nvPicPr>
          <p:cNvPr id="173" name="Picture 4" descr="CORECON-RS - Escola de Negócios da PUCRS seleciona professor para área de  Finanças"/>
          <p:cNvPicPr/>
          <p:nvPr/>
        </p:nvPicPr>
        <p:blipFill>
          <a:blip r:embed="rId1"/>
          <a:stretch/>
        </p:blipFill>
        <p:spPr>
          <a:xfrm>
            <a:off x="3672000" y="72000"/>
            <a:ext cx="2463840" cy="1422720"/>
          </a:xfrm>
          <a:prstGeom prst="rect">
            <a:avLst/>
          </a:prstGeom>
          <a:ln>
            <a:noFill/>
          </a:ln>
        </p:spPr>
      </p:pic>
      <p:pic>
        <p:nvPicPr>
          <p:cNvPr id="174" name="Picture 2" descr="FCDL-RS - Federação das Câmaras de Dirigentes Lojistas do RS"/>
          <p:cNvPicPr/>
          <p:nvPr/>
        </p:nvPicPr>
        <p:blipFill>
          <a:blip r:embed="rId2"/>
          <a:stretch/>
        </p:blipFill>
        <p:spPr>
          <a:xfrm>
            <a:off x="105480" y="72000"/>
            <a:ext cx="2198160" cy="13356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CustomShape 1"/>
          <p:cNvSpPr/>
          <p:nvPr/>
        </p:nvSpPr>
        <p:spPr>
          <a:xfrm>
            <a:off x="1296000" y="936000"/>
            <a:ext cx="9863640" cy="1324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90000"/>
              </a:lnSpc>
            </a:pPr>
            <a:r>
              <a:rPr b="1" lang="pt-BR" sz="4400" spc="-1" strike="noStrike">
                <a:solidFill>
                  <a:srgbClr val="000000"/>
                </a:solidFill>
                <a:latin typeface="Aptos Display"/>
              </a:rPr>
              <a:t>Economia, Comércio e 2025</a:t>
            </a:r>
            <a:endParaRPr b="0" lang="pt-BR" sz="4400" spc="-1" strike="noStrike">
              <a:latin typeface="Arial"/>
            </a:endParaRPr>
          </a:p>
        </p:txBody>
      </p:sp>
      <p:sp>
        <p:nvSpPr>
          <p:cNvPr id="176" name="CustomShape 2"/>
          <p:cNvSpPr/>
          <p:nvPr/>
        </p:nvSpPr>
        <p:spPr>
          <a:xfrm>
            <a:off x="916920" y="2016000"/>
            <a:ext cx="10514880" cy="4350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228600" indent="-227880" algn="just">
              <a:lnSpc>
                <a:spcPct val="16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200" spc="-1" strike="noStrike">
                <a:solidFill>
                  <a:srgbClr val="000000"/>
                </a:solidFill>
                <a:latin typeface="Aptos"/>
              </a:rPr>
              <a:t>Necessidade que a justiça tributária seja acompanhada de redimensionamento de gastos;</a:t>
            </a:r>
            <a:endParaRPr b="0" lang="pt-BR" sz="2200" spc="-1" strike="noStrike">
              <a:latin typeface="Arial"/>
            </a:endParaRPr>
          </a:p>
          <a:p>
            <a:pPr marL="228600" indent="-227880" algn="just">
              <a:lnSpc>
                <a:spcPct val="16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200" spc="-1" strike="noStrike">
                <a:solidFill>
                  <a:srgbClr val="000000"/>
                </a:solidFill>
                <a:latin typeface="Aptos"/>
              </a:rPr>
              <a:t>Mais gastos não significam resolução de problemas;</a:t>
            </a:r>
            <a:endParaRPr b="0" lang="pt-BR" sz="2200" spc="-1" strike="noStrike">
              <a:latin typeface="Arial"/>
            </a:endParaRPr>
          </a:p>
          <a:p>
            <a:pPr marL="228600" indent="-227880" algn="just">
              <a:lnSpc>
                <a:spcPct val="16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200" spc="-1" strike="noStrike">
                <a:solidFill>
                  <a:srgbClr val="000000"/>
                </a:solidFill>
                <a:latin typeface="Aptos"/>
              </a:rPr>
              <a:t>Soluções passam por gestão, transparência e revisão dos processos;</a:t>
            </a:r>
            <a:endParaRPr b="0" lang="pt-BR" sz="2200" spc="-1" strike="noStrike">
              <a:latin typeface="Arial"/>
            </a:endParaRPr>
          </a:p>
          <a:p>
            <a:pPr marL="228600" indent="-227880" algn="just">
              <a:lnSpc>
                <a:spcPct val="16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200" spc="-1" strike="noStrike">
                <a:solidFill>
                  <a:srgbClr val="000000"/>
                </a:solidFill>
                <a:latin typeface="Aptos"/>
              </a:rPr>
              <a:t>“</a:t>
            </a:r>
            <a:r>
              <a:rPr b="0" lang="pt-BR" sz="2200" spc="-1" strike="noStrike">
                <a:solidFill>
                  <a:srgbClr val="000000"/>
                </a:solidFill>
                <a:latin typeface="Aptos"/>
              </a:rPr>
              <a:t>Lula 3” opta por um caminho distinto dos 2 primeiros mandatos ao abrir mão da responsabilidade fiscal e permitir com que a política monetária abra espaço para o crescimento econômico;</a:t>
            </a:r>
            <a:endParaRPr b="0" lang="pt-BR" sz="2200" spc="-1" strike="noStrike">
              <a:latin typeface="Arial"/>
            </a:endParaRPr>
          </a:p>
        </p:txBody>
      </p:sp>
      <p:pic>
        <p:nvPicPr>
          <p:cNvPr id="177" name="Picture 2" descr="FCDL-RS - Federação das Câmaras de Dirigentes Lojistas do RS"/>
          <p:cNvPicPr/>
          <p:nvPr/>
        </p:nvPicPr>
        <p:blipFill>
          <a:blip r:embed="rId1"/>
          <a:stretch/>
        </p:blipFill>
        <p:spPr>
          <a:xfrm>
            <a:off x="179280" y="105840"/>
            <a:ext cx="2198160" cy="1335600"/>
          </a:xfrm>
          <a:prstGeom prst="rect">
            <a:avLst/>
          </a:prstGeom>
          <a:ln>
            <a:noFill/>
          </a:ln>
        </p:spPr>
      </p:pic>
      <p:pic>
        <p:nvPicPr>
          <p:cNvPr id="178" name="Picture 4" descr="CORECON-RS - Escola de Negócios da PUCRS seleciona professor para área de  Finanças"/>
          <p:cNvPicPr/>
          <p:nvPr/>
        </p:nvPicPr>
        <p:blipFill>
          <a:blip r:embed="rId2"/>
          <a:stretch/>
        </p:blipFill>
        <p:spPr>
          <a:xfrm>
            <a:off x="9728280" y="360"/>
            <a:ext cx="2463840" cy="142272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CustomShape 1"/>
          <p:cNvSpPr/>
          <p:nvPr/>
        </p:nvSpPr>
        <p:spPr>
          <a:xfrm>
            <a:off x="1224000" y="402840"/>
            <a:ext cx="10007640" cy="1324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90000"/>
              </a:lnSpc>
            </a:pPr>
            <a:r>
              <a:rPr b="1" lang="pt-BR" sz="4400" spc="-1" strike="noStrike">
                <a:solidFill>
                  <a:srgbClr val="000000"/>
                </a:solidFill>
                <a:latin typeface="Aptos Display"/>
              </a:rPr>
              <a:t>Economia, Varejo e 2025</a:t>
            </a:r>
            <a:endParaRPr b="0" lang="pt-BR" sz="4400" spc="-1" strike="noStrike">
              <a:latin typeface="Arial"/>
            </a:endParaRPr>
          </a:p>
        </p:txBody>
      </p:sp>
      <p:sp>
        <p:nvSpPr>
          <p:cNvPr id="180" name="CustomShape 2"/>
          <p:cNvSpPr/>
          <p:nvPr/>
        </p:nvSpPr>
        <p:spPr>
          <a:xfrm>
            <a:off x="759600" y="1589760"/>
            <a:ext cx="10514880" cy="680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 fontScale="49000"/>
          </a:bodyPr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b="1" lang="pt-BR" sz="2800" spc="-1" strike="noStrike">
                <a:solidFill>
                  <a:srgbClr val="ff0000"/>
                </a:solidFill>
                <a:latin typeface="Aptos"/>
              </a:rPr>
              <a:t>NFSP – 12 meses – Em % do PIB</a:t>
            </a:r>
            <a:endParaRPr b="0" lang="pt-BR" sz="2800" spc="-1" strike="noStrike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b="1" lang="pt-BR" sz="2800" spc="-1" strike="noStrike">
                <a:solidFill>
                  <a:srgbClr val="ff0000"/>
                </a:solidFill>
                <a:latin typeface="Aptos"/>
              </a:rPr>
              <a:t>Resultado Nominal</a:t>
            </a:r>
            <a:endParaRPr b="0" lang="pt-BR" sz="2800" spc="-1" strike="noStrike">
              <a:latin typeface="Arial"/>
            </a:endParaRPr>
          </a:p>
        </p:txBody>
      </p:sp>
      <p:graphicFrame>
        <p:nvGraphicFramePr>
          <p:cNvPr id="181" name="Gráfico 3"/>
          <p:cNvGraphicFramePr/>
          <p:nvPr/>
        </p:nvGraphicFramePr>
        <p:xfrm>
          <a:off x="1054440" y="2349000"/>
          <a:ext cx="9389160" cy="367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82" name="CustomShape 3"/>
          <p:cNvSpPr/>
          <p:nvPr/>
        </p:nvSpPr>
        <p:spPr>
          <a:xfrm>
            <a:off x="2035440" y="6361920"/>
            <a:ext cx="6617160" cy="257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pt-BR" sz="1100" spc="-1" strike="noStrike">
                <a:solidFill>
                  <a:srgbClr val="000000"/>
                </a:solidFill>
                <a:latin typeface="Aptos"/>
                <a:ea typeface="DejaVu Sans"/>
              </a:rPr>
              <a:t>Fonte&gt; Banco Central do Brasil</a:t>
            </a:r>
            <a:endParaRPr b="0" lang="pt-BR" sz="1100" spc="-1" strike="noStrike">
              <a:latin typeface="Arial"/>
            </a:endParaRPr>
          </a:p>
        </p:txBody>
      </p:sp>
      <p:sp>
        <p:nvSpPr>
          <p:cNvPr id="183" name="CustomShape 4"/>
          <p:cNvSpPr/>
          <p:nvPr/>
        </p:nvSpPr>
        <p:spPr>
          <a:xfrm>
            <a:off x="1563480" y="3785400"/>
            <a:ext cx="1864800" cy="1622880"/>
          </a:xfrm>
          <a:custGeom>
            <a:avLst/>
            <a:gdLst/>
            <a:ahLst/>
            <a:rect l="l" t="t" r="r" b="b"/>
            <a:pathLst>
              <a:path w="1865627" h="1623771">
                <a:moveTo>
                  <a:pt x="0" y="275304"/>
                </a:moveTo>
                <a:cubicBezTo>
                  <a:pt x="82422" y="778078"/>
                  <a:pt x="85161" y="722668"/>
                  <a:pt x="117987" y="1061884"/>
                </a:cubicBezTo>
                <a:cubicBezTo>
                  <a:pt x="121788" y="1101166"/>
                  <a:pt x="125630" y="1140466"/>
                  <a:pt x="127819" y="1179871"/>
                </a:cubicBezTo>
                <a:cubicBezTo>
                  <a:pt x="135463" y="1317466"/>
                  <a:pt x="78219" y="1473690"/>
                  <a:pt x="147484" y="1592826"/>
                </a:cubicBezTo>
                <a:cubicBezTo>
                  <a:pt x="185408" y="1658055"/>
                  <a:pt x="298245" y="1599381"/>
                  <a:pt x="373626" y="1602658"/>
                </a:cubicBezTo>
                <a:cubicBezTo>
                  <a:pt x="585959" y="1593007"/>
                  <a:pt x="602535" y="1598336"/>
                  <a:pt x="816077" y="1563329"/>
                </a:cubicBezTo>
                <a:cubicBezTo>
                  <a:pt x="1326752" y="1479612"/>
                  <a:pt x="1030038" y="1505909"/>
                  <a:pt x="1327355" y="1484671"/>
                </a:cubicBezTo>
                <a:cubicBezTo>
                  <a:pt x="1356852" y="1478116"/>
                  <a:pt x="1385629" y="1465007"/>
                  <a:pt x="1415845" y="1465007"/>
                </a:cubicBezTo>
                <a:cubicBezTo>
                  <a:pt x="1528780" y="1465007"/>
                  <a:pt x="1552068" y="1480448"/>
                  <a:pt x="1641987" y="1514168"/>
                </a:cubicBezTo>
                <a:cubicBezTo>
                  <a:pt x="1714090" y="1507613"/>
                  <a:pt x="1797512" y="1533836"/>
                  <a:pt x="1858297" y="1494504"/>
                </a:cubicBezTo>
                <a:cubicBezTo>
                  <a:pt x="1886627" y="1476173"/>
                  <a:pt x="1824793" y="1435904"/>
                  <a:pt x="1809136" y="1406013"/>
                </a:cubicBezTo>
                <a:cubicBezTo>
                  <a:pt x="1746560" y="1286550"/>
                  <a:pt x="1761366" y="1321697"/>
                  <a:pt x="1730477" y="1229033"/>
                </a:cubicBezTo>
                <a:cubicBezTo>
                  <a:pt x="1727200" y="1209368"/>
                  <a:pt x="1719697" y="1189952"/>
                  <a:pt x="1720645" y="1170039"/>
                </a:cubicBezTo>
                <a:cubicBezTo>
                  <a:pt x="1724383" y="1091544"/>
                  <a:pt x="1746783" y="993546"/>
                  <a:pt x="1759974" y="914400"/>
                </a:cubicBezTo>
                <a:cubicBezTo>
                  <a:pt x="1766756" y="873704"/>
                  <a:pt x="1774669" y="806672"/>
                  <a:pt x="1779639" y="766916"/>
                </a:cubicBezTo>
                <a:cubicBezTo>
                  <a:pt x="1772335" y="664670"/>
                  <a:pt x="1773655" y="554884"/>
                  <a:pt x="1720645" y="462116"/>
                </a:cubicBezTo>
                <a:cubicBezTo>
                  <a:pt x="1699821" y="425675"/>
                  <a:pt x="1667423" y="397179"/>
                  <a:pt x="1641987" y="363794"/>
                </a:cubicBezTo>
                <a:cubicBezTo>
                  <a:pt x="1470822" y="139140"/>
                  <a:pt x="1657994" y="360136"/>
                  <a:pt x="1474839" y="176981"/>
                </a:cubicBezTo>
                <a:cubicBezTo>
                  <a:pt x="1456739" y="158881"/>
                  <a:pt x="1447384" y="131554"/>
                  <a:pt x="1425677" y="117987"/>
                </a:cubicBezTo>
                <a:cubicBezTo>
                  <a:pt x="1335109" y="61381"/>
                  <a:pt x="1150941" y="59725"/>
                  <a:pt x="1071716" y="49162"/>
                </a:cubicBezTo>
                <a:cubicBezTo>
                  <a:pt x="678993" y="-3201"/>
                  <a:pt x="1071153" y="39274"/>
                  <a:pt x="678426" y="0"/>
                </a:cubicBezTo>
                <a:cubicBezTo>
                  <a:pt x="596490" y="9832"/>
                  <a:pt x="514153" y="16757"/>
                  <a:pt x="432619" y="29497"/>
                </a:cubicBezTo>
                <a:cubicBezTo>
                  <a:pt x="409045" y="33180"/>
                  <a:pt x="386519" y="41890"/>
                  <a:pt x="363794" y="49162"/>
                </a:cubicBezTo>
                <a:cubicBezTo>
                  <a:pt x="304568" y="68114"/>
                  <a:pt x="244550" y="85060"/>
                  <a:pt x="186813" y="108155"/>
                </a:cubicBezTo>
                <a:cubicBezTo>
                  <a:pt x="170426" y="114710"/>
                  <a:pt x="154239" y="121788"/>
                  <a:pt x="137652" y="127820"/>
                </a:cubicBezTo>
                <a:cubicBezTo>
                  <a:pt x="57046" y="157131"/>
                  <a:pt x="102381" y="135623"/>
                  <a:pt x="58994" y="157316"/>
                </a:cubicBezTo>
              </a:path>
            </a:pathLst>
          </a:custGeom>
          <a:noFill/>
          <a:ln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4" name="CustomShape 5"/>
          <p:cNvSpPr/>
          <p:nvPr/>
        </p:nvSpPr>
        <p:spPr>
          <a:xfrm flipH="1">
            <a:off x="2495520" y="3028320"/>
            <a:ext cx="669240" cy="3999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tailEnd len="med" type="triangle" w="med"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85" name="CustomShape 6"/>
          <p:cNvSpPr/>
          <p:nvPr/>
        </p:nvSpPr>
        <p:spPr>
          <a:xfrm flipH="1">
            <a:off x="3877560" y="3451680"/>
            <a:ext cx="669240" cy="3999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tailEnd len="med" type="triangle" w="med"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86" name="CustomShape 7"/>
          <p:cNvSpPr/>
          <p:nvPr/>
        </p:nvSpPr>
        <p:spPr>
          <a:xfrm>
            <a:off x="3293640" y="3893400"/>
            <a:ext cx="1347840" cy="1582200"/>
          </a:xfrm>
          <a:custGeom>
            <a:avLst/>
            <a:gdLst/>
            <a:ahLst/>
            <a:rect l="l" t="t" r="r" b="b"/>
            <a:pathLst>
              <a:path w="1348488" h="1582994">
                <a:moveTo>
                  <a:pt x="0" y="98323"/>
                </a:moveTo>
                <a:cubicBezTo>
                  <a:pt x="13110" y="498168"/>
                  <a:pt x="6354" y="899159"/>
                  <a:pt x="39329" y="1297858"/>
                </a:cubicBezTo>
                <a:cubicBezTo>
                  <a:pt x="42851" y="1340445"/>
                  <a:pt x="89044" y="1367792"/>
                  <a:pt x="108155" y="1406013"/>
                </a:cubicBezTo>
                <a:cubicBezTo>
                  <a:pt x="265039" y="1719778"/>
                  <a:pt x="91607" y="1424311"/>
                  <a:pt x="186813" y="1582994"/>
                </a:cubicBezTo>
                <a:lnTo>
                  <a:pt x="766917" y="1573161"/>
                </a:lnTo>
                <a:cubicBezTo>
                  <a:pt x="837779" y="1571193"/>
                  <a:pt x="923448" y="1563554"/>
                  <a:pt x="993059" y="1543665"/>
                </a:cubicBezTo>
                <a:cubicBezTo>
                  <a:pt x="1029944" y="1533127"/>
                  <a:pt x="1065460" y="1518240"/>
                  <a:pt x="1101213" y="1504336"/>
                </a:cubicBezTo>
                <a:cubicBezTo>
                  <a:pt x="1169517" y="1477773"/>
                  <a:pt x="1154660" y="1485092"/>
                  <a:pt x="1199536" y="1455174"/>
                </a:cubicBezTo>
                <a:cubicBezTo>
                  <a:pt x="1202813" y="1442064"/>
                  <a:pt x="1205555" y="1428809"/>
                  <a:pt x="1209368" y="1415845"/>
                </a:cubicBezTo>
                <a:cubicBezTo>
                  <a:pt x="1221946" y="1373079"/>
                  <a:pt x="1237558" y="1331189"/>
                  <a:pt x="1248697" y="1288026"/>
                </a:cubicBezTo>
                <a:cubicBezTo>
                  <a:pt x="1314497" y="1033051"/>
                  <a:pt x="1251302" y="1191837"/>
                  <a:pt x="1337188" y="1002891"/>
                </a:cubicBezTo>
                <a:cubicBezTo>
                  <a:pt x="1351946" y="840552"/>
                  <a:pt x="1355620" y="867980"/>
                  <a:pt x="1327355" y="648929"/>
                </a:cubicBezTo>
                <a:cubicBezTo>
                  <a:pt x="1324702" y="628371"/>
                  <a:pt x="1314246" y="609600"/>
                  <a:pt x="1307691" y="589936"/>
                </a:cubicBezTo>
                <a:cubicBezTo>
                  <a:pt x="1301045" y="550059"/>
                  <a:pt x="1299029" y="528290"/>
                  <a:pt x="1288026" y="491613"/>
                </a:cubicBezTo>
                <a:cubicBezTo>
                  <a:pt x="1258088" y="391822"/>
                  <a:pt x="1276450" y="473056"/>
                  <a:pt x="1258529" y="383458"/>
                </a:cubicBezTo>
                <a:cubicBezTo>
                  <a:pt x="1255252" y="324465"/>
                  <a:pt x="1252166" y="265460"/>
                  <a:pt x="1248697" y="206478"/>
                </a:cubicBezTo>
                <a:cubicBezTo>
                  <a:pt x="1245612" y="154027"/>
                  <a:pt x="1267499" y="93214"/>
                  <a:pt x="1238865" y="49161"/>
                </a:cubicBezTo>
                <a:cubicBezTo>
                  <a:pt x="1216272" y="14402"/>
                  <a:pt x="1161980" y="15240"/>
                  <a:pt x="1120878" y="9832"/>
                </a:cubicBezTo>
                <a:cubicBezTo>
                  <a:pt x="1036331" y="-1293"/>
                  <a:pt x="950452" y="3277"/>
                  <a:pt x="865239" y="0"/>
                </a:cubicBezTo>
                <a:lnTo>
                  <a:pt x="540775" y="19665"/>
                </a:lnTo>
                <a:cubicBezTo>
                  <a:pt x="462874" y="24977"/>
                  <a:pt x="391272" y="32501"/>
                  <a:pt x="314633" y="49161"/>
                </a:cubicBezTo>
                <a:cubicBezTo>
                  <a:pt x="278117" y="57099"/>
                  <a:pt x="242530" y="68826"/>
                  <a:pt x="206478" y="78658"/>
                </a:cubicBezTo>
                <a:cubicBezTo>
                  <a:pt x="190091" y="88490"/>
                  <a:pt x="174410" y="99609"/>
                  <a:pt x="157317" y="108155"/>
                </a:cubicBezTo>
                <a:cubicBezTo>
                  <a:pt x="148047" y="112790"/>
                  <a:pt x="127820" y="117987"/>
                  <a:pt x="127820" y="117987"/>
                </a:cubicBezTo>
              </a:path>
            </a:pathLst>
          </a:custGeom>
          <a:noFill/>
          <a:ln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7" name="CustomShape 8"/>
          <p:cNvSpPr/>
          <p:nvPr/>
        </p:nvSpPr>
        <p:spPr>
          <a:xfrm>
            <a:off x="2496240" y="2536560"/>
            <a:ext cx="1160640" cy="364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pt-BR" sz="1800" spc="-1" strike="noStrike">
                <a:solidFill>
                  <a:srgbClr val="000000"/>
                </a:solidFill>
                <a:latin typeface="Aptos"/>
                <a:ea typeface="DejaVu Sans"/>
              </a:rPr>
              <a:t>Lula 1 </a:t>
            </a:r>
            <a:endParaRPr b="0" lang="pt-BR" sz="1800" spc="-1" strike="noStrike">
              <a:latin typeface="Arial"/>
            </a:endParaRPr>
          </a:p>
        </p:txBody>
      </p:sp>
      <p:sp>
        <p:nvSpPr>
          <p:cNvPr id="188" name="CustomShape 9"/>
          <p:cNvSpPr/>
          <p:nvPr/>
        </p:nvSpPr>
        <p:spPr>
          <a:xfrm>
            <a:off x="10255680" y="2346120"/>
            <a:ext cx="1160640" cy="364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pt-BR" sz="1800" spc="-1" strike="noStrike">
                <a:solidFill>
                  <a:srgbClr val="000000"/>
                </a:solidFill>
                <a:latin typeface="Aptos"/>
                <a:ea typeface="DejaVu Sans"/>
              </a:rPr>
              <a:t>Lula 3 </a:t>
            </a:r>
            <a:endParaRPr b="0" lang="pt-BR" sz="1800" spc="-1" strike="noStrike">
              <a:latin typeface="Arial"/>
            </a:endParaRPr>
          </a:p>
        </p:txBody>
      </p:sp>
      <p:sp>
        <p:nvSpPr>
          <p:cNvPr id="189" name="CustomShape 10"/>
          <p:cNvSpPr/>
          <p:nvPr/>
        </p:nvSpPr>
        <p:spPr>
          <a:xfrm>
            <a:off x="9546840" y="3298680"/>
            <a:ext cx="1189440" cy="1950840"/>
          </a:xfrm>
          <a:custGeom>
            <a:avLst/>
            <a:gdLst/>
            <a:ahLst/>
            <a:rect l="l" t="t" r="r" b="b"/>
            <a:pathLst>
              <a:path w="1190047" h="1951636">
                <a:moveTo>
                  <a:pt x="128163" y="1863131"/>
                </a:moveTo>
                <a:cubicBezTo>
                  <a:pt x="121608" y="1758254"/>
                  <a:pt x="116470" y="1653278"/>
                  <a:pt x="108498" y="1548499"/>
                </a:cubicBezTo>
                <a:cubicBezTo>
                  <a:pt x="93527" y="1351741"/>
                  <a:pt x="68297" y="1155687"/>
                  <a:pt x="59337" y="958564"/>
                </a:cubicBezTo>
                <a:cubicBezTo>
                  <a:pt x="47051" y="688257"/>
                  <a:pt x="67011" y="812277"/>
                  <a:pt x="10176" y="584938"/>
                </a:cubicBezTo>
                <a:cubicBezTo>
                  <a:pt x="-1803" y="381298"/>
                  <a:pt x="-4895" y="427557"/>
                  <a:pt x="10176" y="201480"/>
                </a:cubicBezTo>
                <a:cubicBezTo>
                  <a:pt x="14046" y="143424"/>
                  <a:pt x="12506" y="126960"/>
                  <a:pt x="39673" y="83493"/>
                </a:cubicBezTo>
                <a:cubicBezTo>
                  <a:pt x="48358" y="69597"/>
                  <a:pt x="53389" y="48582"/>
                  <a:pt x="69169" y="44164"/>
                </a:cubicBezTo>
                <a:cubicBezTo>
                  <a:pt x="139244" y="24543"/>
                  <a:pt x="213007" y="21255"/>
                  <a:pt x="285479" y="14667"/>
                </a:cubicBezTo>
                <a:cubicBezTo>
                  <a:pt x="357360" y="8132"/>
                  <a:pt x="429686" y="8112"/>
                  <a:pt x="501789" y="4835"/>
                </a:cubicBezTo>
                <a:cubicBezTo>
                  <a:pt x="682047" y="8112"/>
                  <a:pt x="864481" y="-13451"/>
                  <a:pt x="1042563" y="14667"/>
                </a:cubicBezTo>
                <a:cubicBezTo>
                  <a:pt x="1069259" y="18882"/>
                  <a:pt x="1059348" y="66453"/>
                  <a:pt x="1062227" y="93325"/>
                </a:cubicBezTo>
                <a:cubicBezTo>
                  <a:pt x="1069219" y="158582"/>
                  <a:pt x="1068419" y="224441"/>
                  <a:pt x="1072060" y="289970"/>
                </a:cubicBezTo>
                <a:cubicBezTo>
                  <a:pt x="1076713" y="373732"/>
                  <a:pt x="1101630" y="807908"/>
                  <a:pt x="1111389" y="909402"/>
                </a:cubicBezTo>
                <a:cubicBezTo>
                  <a:pt x="1118665" y="985072"/>
                  <a:pt x="1131054" y="1060163"/>
                  <a:pt x="1140886" y="1135544"/>
                </a:cubicBezTo>
                <a:cubicBezTo>
                  <a:pt x="1142398" y="1173345"/>
                  <a:pt x="1154630" y="1505021"/>
                  <a:pt x="1160550" y="1568164"/>
                </a:cubicBezTo>
                <a:cubicBezTo>
                  <a:pt x="1166427" y="1630854"/>
                  <a:pt x="1178091" y="1685364"/>
                  <a:pt x="1190047" y="1745144"/>
                </a:cubicBezTo>
                <a:cubicBezTo>
                  <a:pt x="1163828" y="1761531"/>
                  <a:pt x="1139365" y="1781141"/>
                  <a:pt x="1111389" y="1794306"/>
                </a:cubicBezTo>
                <a:cubicBezTo>
                  <a:pt x="1002762" y="1845424"/>
                  <a:pt x="929122" y="1827880"/>
                  <a:pt x="796756" y="1833635"/>
                </a:cubicBezTo>
                <a:cubicBezTo>
                  <a:pt x="587001" y="1869687"/>
                  <a:pt x="378679" y="1915392"/>
                  <a:pt x="167492" y="1941790"/>
                </a:cubicBezTo>
                <a:cubicBezTo>
                  <a:pt x="82330" y="1952435"/>
                  <a:pt x="115257" y="1951622"/>
                  <a:pt x="69169" y="1951622"/>
                </a:cubicBezTo>
              </a:path>
            </a:pathLst>
          </a:custGeom>
          <a:noFill/>
          <a:ln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0" name="CustomShape 11"/>
          <p:cNvSpPr/>
          <p:nvPr/>
        </p:nvSpPr>
        <p:spPr>
          <a:xfrm flipH="1">
            <a:off x="9920160" y="2784240"/>
            <a:ext cx="669240" cy="3999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tailEnd len="med" type="triangle" w="med"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91" name="CustomShape 12"/>
          <p:cNvSpPr/>
          <p:nvPr/>
        </p:nvSpPr>
        <p:spPr>
          <a:xfrm>
            <a:off x="4310640" y="3248640"/>
            <a:ext cx="1160640" cy="364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pt-BR" sz="1800" spc="-1" strike="noStrike">
                <a:solidFill>
                  <a:srgbClr val="000000"/>
                </a:solidFill>
                <a:latin typeface="Aptos"/>
                <a:ea typeface="DejaVu Sans"/>
              </a:rPr>
              <a:t>Lula 2 </a:t>
            </a:r>
            <a:endParaRPr b="0" lang="pt-BR" sz="1800" spc="-1" strike="noStrike">
              <a:latin typeface="Arial"/>
            </a:endParaRPr>
          </a:p>
        </p:txBody>
      </p:sp>
      <p:pic>
        <p:nvPicPr>
          <p:cNvPr id="192" name="Picture 4" descr="CORECON-RS - Escola de Negócios da PUCRS seleciona professor para área de  Finanças"/>
          <p:cNvPicPr/>
          <p:nvPr/>
        </p:nvPicPr>
        <p:blipFill>
          <a:blip r:embed="rId2"/>
          <a:stretch/>
        </p:blipFill>
        <p:spPr>
          <a:xfrm>
            <a:off x="9728280" y="360"/>
            <a:ext cx="2463840" cy="1422720"/>
          </a:xfrm>
          <a:prstGeom prst="rect">
            <a:avLst/>
          </a:prstGeom>
          <a:ln>
            <a:noFill/>
          </a:ln>
        </p:spPr>
      </p:pic>
      <p:pic>
        <p:nvPicPr>
          <p:cNvPr id="193" name="Picture 2" descr="FCDL-RS - Federação das Câmaras de Dirigentes Lojistas do RS"/>
          <p:cNvPicPr/>
          <p:nvPr/>
        </p:nvPicPr>
        <p:blipFill>
          <a:blip r:embed="rId3"/>
          <a:stretch/>
        </p:blipFill>
        <p:spPr>
          <a:xfrm>
            <a:off x="179280" y="105840"/>
            <a:ext cx="2198160" cy="13356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CustomShape 1"/>
          <p:cNvSpPr/>
          <p:nvPr/>
        </p:nvSpPr>
        <p:spPr>
          <a:xfrm>
            <a:off x="1270080" y="-97200"/>
            <a:ext cx="10514880" cy="1324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90000"/>
              </a:lnSpc>
            </a:pPr>
            <a:r>
              <a:rPr b="1" lang="pt-BR" sz="4400" spc="-1" strike="noStrike">
                <a:solidFill>
                  <a:srgbClr val="000000"/>
                </a:solidFill>
                <a:latin typeface="Aptos Display"/>
              </a:rPr>
              <a:t>Economia, Comércio e 2025</a:t>
            </a:r>
            <a:endParaRPr b="0" lang="pt-BR" sz="4400" spc="-1" strike="noStrike">
              <a:latin typeface="Arial"/>
            </a:endParaRPr>
          </a:p>
        </p:txBody>
      </p:sp>
      <p:graphicFrame>
        <p:nvGraphicFramePr>
          <p:cNvPr id="195" name="Table 2"/>
          <p:cNvGraphicFramePr/>
          <p:nvPr/>
        </p:nvGraphicFramePr>
        <p:xfrm>
          <a:off x="1565280" y="1152000"/>
          <a:ext cx="9202320" cy="5465520"/>
        </p:xfrm>
        <a:graphic>
          <a:graphicData uri="http://schemas.openxmlformats.org/drawingml/2006/table">
            <a:tbl>
              <a:tblPr/>
              <a:tblGrid>
                <a:gridCol w="2145240"/>
                <a:gridCol w="1382400"/>
                <a:gridCol w="1381320"/>
                <a:gridCol w="1536120"/>
                <a:gridCol w="1285920"/>
                <a:gridCol w="1471680"/>
              </a:tblGrid>
              <a:tr h="1455120">
                <a:tc>
                  <a:txBody>
                    <a:bodyPr lIns="68400" rIns="68400">
                      <a:noAutofit/>
                    </a:bodyPr>
                    <a:p>
                      <a:pPr algn="just">
                        <a:lnSpc>
                          <a:spcPct val="150000"/>
                        </a:lnSpc>
                        <a:spcAft>
                          <a:spcPts val="799"/>
                        </a:spcAft>
                      </a:pPr>
                      <a:r>
                        <a:rPr b="1" lang="pt-BR" sz="1200" spc="-1" strike="noStrike">
                          <a:solidFill>
                            <a:srgbClr val="ffffff"/>
                          </a:solidFill>
                          <a:latin typeface="Aptos"/>
                        </a:rPr>
                        <a:t> </a:t>
                      </a:r>
                      <a:endParaRPr b="0" lang="pt-BR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 lIns="68400" rIns="68400">
                      <a:noAutofit/>
                    </a:bodyPr>
                    <a:p>
                      <a:pPr algn="just">
                        <a:lnSpc>
                          <a:spcPct val="150000"/>
                        </a:lnSpc>
                        <a:spcAft>
                          <a:spcPts val="799"/>
                        </a:spcAft>
                      </a:pPr>
                      <a:r>
                        <a:rPr b="1" lang="pt-BR" sz="1200" spc="-1" strike="noStrike">
                          <a:solidFill>
                            <a:srgbClr val="ffffff"/>
                          </a:solidFill>
                          <a:latin typeface="Aptos"/>
                        </a:rPr>
                        <a:t>Limite Inferior</a:t>
                      </a:r>
                      <a:endParaRPr b="0" lang="pt-BR" sz="1200" spc="-1" strike="noStrike">
                        <a:latin typeface="Arial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799"/>
                        </a:spcAft>
                      </a:pPr>
                      <a:r>
                        <a:rPr b="1" lang="pt-BR" sz="1200" spc="-1" strike="noStrike">
                          <a:solidFill>
                            <a:srgbClr val="ffffff"/>
                          </a:solidFill>
                          <a:latin typeface="Aptos"/>
                        </a:rPr>
                        <a:t>95% Prob</a:t>
                      </a:r>
                      <a:endParaRPr b="0" lang="pt-BR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 lIns="68400" rIns="68400">
                      <a:noAutofit/>
                    </a:bodyPr>
                    <a:p>
                      <a:pPr algn="just">
                        <a:lnSpc>
                          <a:spcPct val="150000"/>
                        </a:lnSpc>
                        <a:spcAft>
                          <a:spcPts val="799"/>
                        </a:spcAft>
                      </a:pPr>
                      <a:r>
                        <a:rPr b="1" lang="pt-BR" sz="1200" spc="-1" strike="noStrike">
                          <a:solidFill>
                            <a:srgbClr val="ffffff"/>
                          </a:solidFill>
                          <a:latin typeface="Aptos"/>
                        </a:rPr>
                        <a:t>Limite Inferior</a:t>
                      </a:r>
                      <a:endParaRPr b="0" lang="pt-BR" sz="1200" spc="-1" strike="noStrike">
                        <a:latin typeface="Arial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799"/>
                        </a:spcAft>
                      </a:pPr>
                      <a:r>
                        <a:rPr b="1" lang="pt-BR" sz="1200" spc="-1" strike="noStrike">
                          <a:solidFill>
                            <a:srgbClr val="ffffff"/>
                          </a:solidFill>
                          <a:latin typeface="Aptos"/>
                        </a:rPr>
                        <a:t>90% Prob</a:t>
                      </a:r>
                      <a:endParaRPr b="0" lang="pt-BR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 lIns="68400" rIns="68400">
                      <a:noAutofit/>
                    </a:bodyPr>
                    <a:p>
                      <a:pPr algn="just">
                        <a:lnSpc>
                          <a:spcPct val="150000"/>
                        </a:lnSpc>
                        <a:spcAft>
                          <a:spcPts val="799"/>
                        </a:spcAft>
                      </a:pPr>
                      <a:r>
                        <a:rPr b="1" lang="pt-BR" sz="1200" spc="-1" strike="noStrike">
                          <a:solidFill>
                            <a:srgbClr val="ffffff"/>
                          </a:solidFill>
                          <a:latin typeface="Aptos"/>
                        </a:rPr>
                        <a:t>Tendência Central</a:t>
                      </a:r>
                      <a:endParaRPr b="0" lang="pt-BR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 lIns="68400" rIns="68400">
                      <a:noAutofit/>
                    </a:bodyPr>
                    <a:p>
                      <a:pPr algn="just">
                        <a:lnSpc>
                          <a:spcPct val="150000"/>
                        </a:lnSpc>
                        <a:spcAft>
                          <a:spcPts val="799"/>
                        </a:spcAft>
                      </a:pPr>
                      <a:r>
                        <a:rPr b="1" lang="pt-BR" sz="1200" spc="-1" strike="noStrike">
                          <a:solidFill>
                            <a:srgbClr val="ffffff"/>
                          </a:solidFill>
                          <a:latin typeface="Aptos"/>
                        </a:rPr>
                        <a:t>Limite Superior</a:t>
                      </a:r>
                      <a:endParaRPr b="0" lang="pt-BR" sz="1200" spc="-1" strike="noStrike">
                        <a:latin typeface="Arial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799"/>
                        </a:spcAft>
                      </a:pPr>
                      <a:r>
                        <a:rPr b="1" lang="pt-BR" sz="1200" spc="-1" strike="noStrike">
                          <a:solidFill>
                            <a:srgbClr val="ffffff"/>
                          </a:solidFill>
                          <a:latin typeface="Aptos"/>
                        </a:rPr>
                        <a:t>90% Prob</a:t>
                      </a:r>
                      <a:endParaRPr b="0" lang="pt-BR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 lIns="68400" rIns="68400">
                      <a:noAutofit/>
                    </a:bodyPr>
                    <a:p>
                      <a:pPr algn="just">
                        <a:lnSpc>
                          <a:spcPct val="150000"/>
                        </a:lnSpc>
                        <a:spcAft>
                          <a:spcPts val="799"/>
                        </a:spcAft>
                      </a:pPr>
                      <a:r>
                        <a:rPr b="1" lang="pt-BR" sz="1200" spc="-1" strike="noStrike">
                          <a:solidFill>
                            <a:srgbClr val="ffffff"/>
                          </a:solidFill>
                          <a:latin typeface="Aptos"/>
                        </a:rPr>
                        <a:t>Limite Superior</a:t>
                      </a:r>
                      <a:endParaRPr b="0" lang="pt-BR" sz="1200" spc="-1" strike="noStrike">
                        <a:latin typeface="Arial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799"/>
                        </a:spcAft>
                      </a:pPr>
                      <a:r>
                        <a:rPr b="1" lang="pt-BR" sz="1200" spc="-1" strike="noStrike">
                          <a:solidFill>
                            <a:srgbClr val="ffffff"/>
                          </a:solidFill>
                          <a:latin typeface="Aptos"/>
                        </a:rPr>
                        <a:t>95% Prob</a:t>
                      </a:r>
                      <a:endParaRPr b="0" lang="pt-BR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156082"/>
                    </a:solidFill>
                  </a:tcPr>
                </a:tc>
              </a:tr>
              <a:tr h="401040">
                <a:tc>
                  <a:txBody>
                    <a:bodyPr lIns="68400" rIns="68400">
                      <a:noAutofit/>
                    </a:bodyPr>
                    <a:p>
                      <a:pPr algn="just">
                        <a:lnSpc>
                          <a:spcPct val="150000"/>
                        </a:lnSpc>
                        <a:spcAft>
                          <a:spcPts val="799"/>
                        </a:spcAft>
                      </a:pPr>
                      <a:r>
                        <a:rPr b="1" lang="pt-BR" sz="1200" spc="-1" strike="noStrike">
                          <a:solidFill>
                            <a:srgbClr val="ffffff"/>
                          </a:solidFill>
                          <a:latin typeface="Aptos"/>
                        </a:rPr>
                        <a:t>PIB Brasil</a:t>
                      </a:r>
                      <a:endParaRPr b="0" lang="pt-BR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 lIns="68400" rIns="68400">
                      <a:noAutofit/>
                    </a:bodyPr>
                    <a:p>
                      <a:pPr algn="ctr">
                        <a:lnSpc>
                          <a:spcPct val="150000"/>
                        </a:lnSpc>
                        <a:spcAft>
                          <a:spcPts val="799"/>
                        </a:spcAft>
                      </a:pPr>
                      <a:r>
                        <a:rPr b="0" lang="pt-BR" sz="12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0,9</a:t>
                      </a:r>
                      <a:endParaRPr b="0" lang="pt-BR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2d8"/>
                    </a:solidFill>
                  </a:tcPr>
                </a:tc>
                <a:tc>
                  <a:txBody>
                    <a:bodyPr lIns="68400" rIns="68400">
                      <a:noAutofit/>
                    </a:bodyPr>
                    <a:p>
                      <a:pPr algn="ctr">
                        <a:lnSpc>
                          <a:spcPct val="150000"/>
                        </a:lnSpc>
                        <a:spcAft>
                          <a:spcPts val="799"/>
                        </a:spcAft>
                      </a:pPr>
                      <a:r>
                        <a:rPr b="0" lang="pt-BR" sz="12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1,0</a:t>
                      </a:r>
                      <a:endParaRPr b="0" lang="pt-BR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2d8"/>
                    </a:solidFill>
                  </a:tcPr>
                </a:tc>
                <a:tc>
                  <a:txBody>
                    <a:bodyPr lIns="68400" rIns="68400">
                      <a:noAutofit/>
                    </a:bodyPr>
                    <a:p>
                      <a:pPr algn="ctr">
                        <a:lnSpc>
                          <a:spcPct val="150000"/>
                        </a:lnSpc>
                        <a:spcAft>
                          <a:spcPts val="799"/>
                        </a:spcAft>
                      </a:pPr>
                      <a:r>
                        <a:rPr b="0" lang="pt-BR" sz="12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1,2</a:t>
                      </a:r>
                      <a:endParaRPr b="0" lang="pt-BR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2d8"/>
                    </a:solidFill>
                  </a:tcPr>
                </a:tc>
                <a:tc>
                  <a:txBody>
                    <a:bodyPr lIns="68400" rIns="68400">
                      <a:noAutofit/>
                    </a:bodyPr>
                    <a:p>
                      <a:pPr algn="ctr">
                        <a:lnSpc>
                          <a:spcPct val="150000"/>
                        </a:lnSpc>
                        <a:spcAft>
                          <a:spcPts val="799"/>
                        </a:spcAft>
                      </a:pPr>
                      <a:r>
                        <a:rPr b="0" lang="pt-BR" sz="12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1,2</a:t>
                      </a:r>
                      <a:endParaRPr b="0" lang="pt-BR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2d8"/>
                    </a:solidFill>
                  </a:tcPr>
                </a:tc>
                <a:tc>
                  <a:txBody>
                    <a:bodyPr lIns="68400" rIns="68400">
                      <a:noAutofit/>
                    </a:bodyPr>
                    <a:p>
                      <a:pPr algn="ctr">
                        <a:lnSpc>
                          <a:spcPct val="150000"/>
                        </a:lnSpc>
                        <a:spcAft>
                          <a:spcPts val="799"/>
                        </a:spcAft>
                      </a:pPr>
                      <a:r>
                        <a:rPr b="0" lang="pt-BR" sz="12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1,4</a:t>
                      </a:r>
                      <a:endParaRPr b="0" lang="pt-BR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2d8"/>
                    </a:solidFill>
                  </a:tcPr>
                </a:tc>
              </a:tr>
              <a:tr h="401040">
                <a:tc>
                  <a:txBody>
                    <a:bodyPr lIns="68400" rIns="68400">
                      <a:noAutofit/>
                    </a:bodyPr>
                    <a:p>
                      <a:pPr algn="r">
                        <a:lnSpc>
                          <a:spcPct val="150000"/>
                        </a:lnSpc>
                        <a:spcAft>
                          <a:spcPts val="799"/>
                        </a:spcAft>
                      </a:pPr>
                      <a:r>
                        <a:rPr b="1" lang="pt-BR" sz="1200" spc="-1" strike="noStrike">
                          <a:solidFill>
                            <a:srgbClr val="ffffff"/>
                          </a:solidFill>
                          <a:latin typeface="Aptos"/>
                        </a:rPr>
                        <a:t>PIB Indústria*</a:t>
                      </a:r>
                      <a:endParaRPr b="0" lang="pt-BR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 lIns="68400" rIns="68400">
                      <a:noAutofit/>
                    </a:bodyPr>
                    <a:p>
                      <a:pPr algn="ctr">
                        <a:lnSpc>
                          <a:spcPct val="150000"/>
                        </a:lnSpc>
                        <a:spcAft>
                          <a:spcPts val="799"/>
                        </a:spcAft>
                      </a:pPr>
                      <a:r>
                        <a:rPr b="0" lang="pt-BR" sz="12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-0,1</a:t>
                      </a:r>
                      <a:endParaRPr b="0" lang="pt-BR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aec"/>
                    </a:solidFill>
                  </a:tcPr>
                </a:tc>
                <a:tc>
                  <a:txBody>
                    <a:bodyPr lIns="68400" rIns="68400">
                      <a:noAutofit/>
                    </a:bodyPr>
                    <a:p>
                      <a:pPr algn="ctr">
                        <a:lnSpc>
                          <a:spcPct val="150000"/>
                        </a:lnSpc>
                        <a:spcAft>
                          <a:spcPts val="799"/>
                        </a:spcAft>
                      </a:pPr>
                      <a:r>
                        <a:rPr b="0" lang="pt-BR" sz="12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0,1</a:t>
                      </a:r>
                      <a:endParaRPr b="0" lang="pt-BR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aec"/>
                    </a:solidFill>
                  </a:tcPr>
                </a:tc>
                <a:tc>
                  <a:txBody>
                    <a:bodyPr lIns="68400" rIns="68400">
                      <a:noAutofit/>
                    </a:bodyPr>
                    <a:p>
                      <a:pPr algn="ctr">
                        <a:lnSpc>
                          <a:spcPct val="150000"/>
                        </a:lnSpc>
                        <a:spcAft>
                          <a:spcPts val="799"/>
                        </a:spcAft>
                      </a:pPr>
                      <a:r>
                        <a:rPr b="0" lang="pt-BR" sz="12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0,2</a:t>
                      </a:r>
                      <a:endParaRPr b="0" lang="pt-BR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aec"/>
                    </a:solidFill>
                  </a:tcPr>
                </a:tc>
                <a:tc>
                  <a:txBody>
                    <a:bodyPr lIns="68400" rIns="68400">
                      <a:noAutofit/>
                    </a:bodyPr>
                    <a:p>
                      <a:pPr algn="ctr">
                        <a:lnSpc>
                          <a:spcPct val="150000"/>
                        </a:lnSpc>
                        <a:spcAft>
                          <a:spcPts val="799"/>
                        </a:spcAft>
                      </a:pPr>
                      <a:r>
                        <a:rPr b="0" lang="pt-BR" sz="12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0,3</a:t>
                      </a:r>
                      <a:endParaRPr b="0" lang="pt-BR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aec"/>
                    </a:solidFill>
                  </a:tcPr>
                </a:tc>
                <a:tc>
                  <a:txBody>
                    <a:bodyPr lIns="68400" rIns="68400">
                      <a:noAutofit/>
                    </a:bodyPr>
                    <a:p>
                      <a:pPr algn="ctr">
                        <a:lnSpc>
                          <a:spcPct val="150000"/>
                        </a:lnSpc>
                        <a:spcAft>
                          <a:spcPts val="799"/>
                        </a:spcAft>
                      </a:pPr>
                      <a:r>
                        <a:rPr b="0" lang="pt-BR" sz="12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0,5</a:t>
                      </a:r>
                      <a:endParaRPr b="0" lang="pt-BR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aec"/>
                    </a:solidFill>
                  </a:tcPr>
                </a:tc>
              </a:tr>
              <a:tr h="401040">
                <a:tc>
                  <a:txBody>
                    <a:bodyPr lIns="68400" rIns="68400">
                      <a:noAutofit/>
                    </a:bodyPr>
                    <a:p>
                      <a:pPr algn="r">
                        <a:lnSpc>
                          <a:spcPct val="150000"/>
                        </a:lnSpc>
                        <a:spcAft>
                          <a:spcPts val="799"/>
                        </a:spcAft>
                      </a:pPr>
                      <a:r>
                        <a:rPr b="1" lang="pt-BR" sz="1200" spc="-1" strike="noStrike">
                          <a:solidFill>
                            <a:srgbClr val="ffffff"/>
                          </a:solidFill>
                          <a:latin typeface="Aptos"/>
                        </a:rPr>
                        <a:t>PIB Agro*</a:t>
                      </a:r>
                      <a:endParaRPr b="0" lang="pt-BR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 lIns="68400" rIns="68400">
                      <a:noAutofit/>
                    </a:bodyPr>
                    <a:p>
                      <a:pPr algn="ctr">
                        <a:lnSpc>
                          <a:spcPct val="150000"/>
                        </a:lnSpc>
                        <a:spcAft>
                          <a:spcPts val="799"/>
                        </a:spcAft>
                      </a:pPr>
                      <a:r>
                        <a:rPr b="0" lang="pt-BR" sz="12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3,4</a:t>
                      </a:r>
                      <a:endParaRPr b="0" lang="pt-BR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2d8"/>
                    </a:solidFill>
                  </a:tcPr>
                </a:tc>
                <a:tc>
                  <a:txBody>
                    <a:bodyPr lIns="68400" rIns="68400">
                      <a:noAutofit/>
                    </a:bodyPr>
                    <a:p>
                      <a:pPr algn="ctr">
                        <a:lnSpc>
                          <a:spcPct val="150000"/>
                        </a:lnSpc>
                        <a:spcAft>
                          <a:spcPts val="799"/>
                        </a:spcAft>
                      </a:pPr>
                      <a:r>
                        <a:rPr b="0" lang="pt-BR" sz="12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3,5</a:t>
                      </a:r>
                      <a:endParaRPr b="0" lang="pt-BR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2d8"/>
                    </a:solidFill>
                  </a:tcPr>
                </a:tc>
                <a:tc>
                  <a:txBody>
                    <a:bodyPr lIns="68400" rIns="68400">
                      <a:noAutofit/>
                    </a:bodyPr>
                    <a:p>
                      <a:pPr algn="ctr">
                        <a:lnSpc>
                          <a:spcPct val="150000"/>
                        </a:lnSpc>
                        <a:spcAft>
                          <a:spcPts val="799"/>
                        </a:spcAft>
                      </a:pPr>
                      <a:r>
                        <a:rPr b="0" lang="pt-BR" sz="12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3,6</a:t>
                      </a:r>
                      <a:endParaRPr b="0" lang="pt-BR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2d8"/>
                    </a:solidFill>
                  </a:tcPr>
                </a:tc>
                <a:tc>
                  <a:txBody>
                    <a:bodyPr lIns="68400" rIns="68400">
                      <a:noAutofit/>
                    </a:bodyPr>
                    <a:p>
                      <a:pPr algn="ctr">
                        <a:lnSpc>
                          <a:spcPct val="150000"/>
                        </a:lnSpc>
                        <a:spcAft>
                          <a:spcPts val="799"/>
                        </a:spcAft>
                      </a:pPr>
                      <a:r>
                        <a:rPr b="0" lang="pt-BR" sz="12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4,2</a:t>
                      </a:r>
                      <a:endParaRPr b="0" lang="pt-BR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2d8"/>
                    </a:solidFill>
                  </a:tcPr>
                </a:tc>
                <a:tc>
                  <a:txBody>
                    <a:bodyPr lIns="68400" rIns="68400">
                      <a:noAutofit/>
                    </a:bodyPr>
                    <a:p>
                      <a:pPr algn="ctr">
                        <a:lnSpc>
                          <a:spcPct val="150000"/>
                        </a:lnSpc>
                        <a:spcAft>
                          <a:spcPts val="799"/>
                        </a:spcAft>
                      </a:pPr>
                      <a:r>
                        <a:rPr b="0" lang="pt-BR" sz="12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4,6</a:t>
                      </a:r>
                      <a:endParaRPr b="0" lang="pt-BR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2d8"/>
                    </a:solidFill>
                  </a:tcPr>
                </a:tc>
              </a:tr>
              <a:tr h="401040">
                <a:tc>
                  <a:txBody>
                    <a:bodyPr lIns="68400" rIns="68400">
                      <a:noAutofit/>
                    </a:bodyPr>
                    <a:p>
                      <a:pPr algn="r">
                        <a:lnSpc>
                          <a:spcPct val="150000"/>
                        </a:lnSpc>
                        <a:spcAft>
                          <a:spcPts val="799"/>
                        </a:spcAft>
                      </a:pPr>
                      <a:r>
                        <a:rPr b="1" lang="pt-BR" sz="1200" spc="-1" strike="noStrike">
                          <a:solidFill>
                            <a:srgbClr val="ffffff"/>
                          </a:solidFill>
                          <a:latin typeface="Aptos"/>
                        </a:rPr>
                        <a:t>PIB Serviços* </a:t>
                      </a:r>
                      <a:endParaRPr b="0" lang="pt-BR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 lIns="68400" rIns="68400">
                      <a:noAutofit/>
                    </a:bodyPr>
                    <a:p>
                      <a:pPr algn="ctr">
                        <a:lnSpc>
                          <a:spcPct val="150000"/>
                        </a:lnSpc>
                        <a:spcAft>
                          <a:spcPts val="799"/>
                        </a:spcAft>
                      </a:pPr>
                      <a:r>
                        <a:rPr b="0" lang="pt-BR" sz="12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0,8</a:t>
                      </a:r>
                      <a:endParaRPr b="0" lang="pt-BR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aec"/>
                    </a:solidFill>
                  </a:tcPr>
                </a:tc>
                <a:tc>
                  <a:txBody>
                    <a:bodyPr lIns="68400" rIns="68400">
                      <a:noAutofit/>
                    </a:bodyPr>
                    <a:p>
                      <a:pPr algn="ctr">
                        <a:lnSpc>
                          <a:spcPct val="150000"/>
                        </a:lnSpc>
                        <a:spcAft>
                          <a:spcPts val="799"/>
                        </a:spcAft>
                      </a:pPr>
                      <a:r>
                        <a:rPr b="0" lang="pt-BR" sz="12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1,0</a:t>
                      </a:r>
                      <a:endParaRPr b="0" lang="pt-BR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aec"/>
                    </a:solidFill>
                  </a:tcPr>
                </a:tc>
                <a:tc>
                  <a:txBody>
                    <a:bodyPr lIns="68400" rIns="68400">
                      <a:noAutofit/>
                    </a:bodyPr>
                    <a:p>
                      <a:pPr algn="ctr">
                        <a:lnSpc>
                          <a:spcPct val="150000"/>
                        </a:lnSpc>
                        <a:spcAft>
                          <a:spcPts val="799"/>
                        </a:spcAft>
                      </a:pPr>
                      <a:r>
                        <a:rPr b="0" lang="pt-BR" sz="12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1,0</a:t>
                      </a:r>
                      <a:endParaRPr b="0" lang="pt-BR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aec"/>
                    </a:solidFill>
                  </a:tcPr>
                </a:tc>
                <a:tc>
                  <a:txBody>
                    <a:bodyPr lIns="68400" rIns="68400">
                      <a:noAutofit/>
                    </a:bodyPr>
                    <a:p>
                      <a:pPr algn="ctr">
                        <a:lnSpc>
                          <a:spcPct val="150000"/>
                        </a:lnSpc>
                        <a:spcAft>
                          <a:spcPts val="799"/>
                        </a:spcAft>
                      </a:pPr>
                      <a:r>
                        <a:rPr b="0" lang="pt-BR" sz="12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1,1</a:t>
                      </a:r>
                      <a:endParaRPr b="0" lang="pt-BR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aec"/>
                    </a:solidFill>
                  </a:tcPr>
                </a:tc>
                <a:tc>
                  <a:txBody>
                    <a:bodyPr lIns="68400" rIns="68400">
                      <a:noAutofit/>
                    </a:bodyPr>
                    <a:p>
                      <a:pPr algn="ctr">
                        <a:lnSpc>
                          <a:spcPct val="150000"/>
                        </a:lnSpc>
                        <a:spcAft>
                          <a:spcPts val="799"/>
                        </a:spcAft>
                      </a:pPr>
                      <a:r>
                        <a:rPr b="0" lang="pt-BR" sz="12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1,2</a:t>
                      </a:r>
                      <a:endParaRPr b="0" lang="pt-BR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aec"/>
                    </a:solidFill>
                  </a:tcPr>
                </a:tc>
              </a:tr>
              <a:tr h="401040">
                <a:tc>
                  <a:txBody>
                    <a:bodyPr lIns="68400" rIns="68400">
                      <a:noAutofit/>
                    </a:bodyPr>
                    <a:p>
                      <a:pPr algn="just">
                        <a:lnSpc>
                          <a:spcPct val="150000"/>
                        </a:lnSpc>
                        <a:spcAft>
                          <a:spcPts val="799"/>
                        </a:spcAft>
                      </a:pPr>
                      <a:r>
                        <a:rPr b="1" lang="pt-BR" sz="1400" spc="-1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</a:rPr>
                        <a:t>PIB Rio Grande do Sul </a:t>
                      </a:r>
                      <a:endParaRPr b="0" lang="pt-BR" sz="14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 lIns="68400" rIns="68400">
                      <a:noAutofit/>
                    </a:bodyPr>
                    <a:p>
                      <a:pPr algn="ctr">
                        <a:lnSpc>
                          <a:spcPct val="150000"/>
                        </a:lnSpc>
                        <a:spcAft>
                          <a:spcPts val="799"/>
                        </a:spcAft>
                      </a:pPr>
                      <a:r>
                        <a:rPr b="0" lang="pt-BR" sz="1200" spc="-1" strike="noStrike">
                          <a:solidFill>
                            <a:srgbClr val="000000"/>
                          </a:solidFill>
                          <a:latin typeface="Aptos"/>
                          <a:ea typeface="Calibri"/>
                        </a:rPr>
                        <a:t>1,2</a:t>
                      </a:r>
                      <a:endParaRPr b="0" lang="pt-BR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2d8"/>
                    </a:solidFill>
                  </a:tcPr>
                </a:tc>
                <a:tc>
                  <a:txBody>
                    <a:bodyPr lIns="68400" rIns="68400">
                      <a:noAutofit/>
                    </a:bodyPr>
                    <a:p>
                      <a:pPr algn="ctr">
                        <a:lnSpc>
                          <a:spcPct val="150000"/>
                        </a:lnSpc>
                        <a:spcAft>
                          <a:spcPts val="799"/>
                        </a:spcAft>
                      </a:pPr>
                      <a:r>
                        <a:rPr b="0" lang="pt-BR" sz="1200" spc="-1" strike="noStrike">
                          <a:solidFill>
                            <a:srgbClr val="000000"/>
                          </a:solidFill>
                          <a:latin typeface="Aptos"/>
                          <a:ea typeface="Calibri"/>
                        </a:rPr>
                        <a:t>1,3</a:t>
                      </a:r>
                      <a:endParaRPr b="0" lang="pt-BR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2d8"/>
                    </a:solidFill>
                  </a:tcPr>
                </a:tc>
                <a:tc>
                  <a:txBody>
                    <a:bodyPr lIns="68400" rIns="68400">
                      <a:noAutofit/>
                    </a:bodyPr>
                    <a:p>
                      <a:pPr algn="ctr">
                        <a:lnSpc>
                          <a:spcPct val="150000"/>
                        </a:lnSpc>
                        <a:spcAft>
                          <a:spcPts val="799"/>
                        </a:spcAft>
                      </a:pPr>
                      <a:r>
                        <a:rPr b="0" lang="pt-BR" sz="1200" spc="-1" strike="noStrike">
                          <a:solidFill>
                            <a:srgbClr val="000000"/>
                          </a:solidFill>
                          <a:latin typeface="Aptos"/>
                          <a:ea typeface="Calibri"/>
                        </a:rPr>
                        <a:t>1,5</a:t>
                      </a:r>
                      <a:endParaRPr b="0" lang="pt-BR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2d8"/>
                    </a:solidFill>
                  </a:tcPr>
                </a:tc>
                <a:tc>
                  <a:txBody>
                    <a:bodyPr lIns="68400" rIns="68400">
                      <a:noAutofit/>
                    </a:bodyPr>
                    <a:p>
                      <a:pPr algn="ctr">
                        <a:lnSpc>
                          <a:spcPct val="150000"/>
                        </a:lnSpc>
                        <a:spcAft>
                          <a:spcPts val="799"/>
                        </a:spcAft>
                      </a:pPr>
                      <a:r>
                        <a:rPr b="0" lang="pt-BR" sz="1200" spc="-1" strike="noStrike">
                          <a:solidFill>
                            <a:srgbClr val="000000"/>
                          </a:solidFill>
                          <a:latin typeface="Aptos"/>
                          <a:ea typeface="Calibri"/>
                        </a:rPr>
                        <a:t>1,8</a:t>
                      </a:r>
                      <a:endParaRPr b="0" lang="pt-BR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2d8"/>
                    </a:solidFill>
                  </a:tcPr>
                </a:tc>
                <a:tc>
                  <a:txBody>
                    <a:bodyPr lIns="68400" rIns="68400">
                      <a:noAutofit/>
                    </a:bodyPr>
                    <a:p>
                      <a:pPr algn="ctr">
                        <a:lnSpc>
                          <a:spcPct val="150000"/>
                        </a:lnSpc>
                        <a:spcAft>
                          <a:spcPts val="799"/>
                        </a:spcAft>
                      </a:pPr>
                      <a:r>
                        <a:rPr b="0" lang="pt-BR" sz="1200" spc="-1" strike="noStrike">
                          <a:solidFill>
                            <a:srgbClr val="000000"/>
                          </a:solidFill>
                          <a:latin typeface="Aptos"/>
                          <a:ea typeface="Calibri"/>
                        </a:rPr>
                        <a:t>2,2</a:t>
                      </a:r>
                      <a:endParaRPr b="0" lang="pt-BR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2d8"/>
                    </a:solidFill>
                  </a:tcPr>
                </a:tc>
              </a:tr>
              <a:tr h="401040">
                <a:tc>
                  <a:txBody>
                    <a:bodyPr lIns="68400" rIns="68400">
                      <a:noAutofit/>
                    </a:bodyPr>
                    <a:p>
                      <a:pPr algn="just">
                        <a:lnSpc>
                          <a:spcPct val="150000"/>
                        </a:lnSpc>
                        <a:spcAft>
                          <a:spcPts val="799"/>
                        </a:spcAft>
                      </a:pPr>
                      <a:r>
                        <a:rPr b="1" lang="pt-BR" sz="1200" spc="-1" strike="noStrike">
                          <a:solidFill>
                            <a:srgbClr val="ffffff"/>
                          </a:solidFill>
                          <a:latin typeface="Aptos"/>
                          <a:ea typeface="Calibri"/>
                        </a:rPr>
                        <a:t>Varejo</a:t>
                      </a:r>
                      <a:r>
                        <a:rPr b="1" lang="pt-BR" sz="1100" spc="-1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</a:rPr>
                        <a:t> </a:t>
                      </a:r>
                      <a:r>
                        <a:rPr b="1" lang="pt-BR" sz="1200" spc="-1" strike="noStrike">
                          <a:solidFill>
                            <a:srgbClr val="ffffff"/>
                          </a:solidFill>
                          <a:latin typeface="Aptos"/>
                          <a:ea typeface="Calibri"/>
                        </a:rPr>
                        <a:t>Rio Grande do Sul </a:t>
                      </a:r>
                      <a:endParaRPr b="0" lang="pt-BR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 lIns="68400" rIns="68400">
                      <a:noAutofit/>
                    </a:bodyPr>
                    <a:p>
                      <a:pPr algn="ctr">
                        <a:lnSpc>
                          <a:spcPct val="150000"/>
                        </a:lnSpc>
                        <a:spcAft>
                          <a:spcPts val="799"/>
                        </a:spcAft>
                      </a:pPr>
                      <a:r>
                        <a:rPr b="0" lang="pt-BR" sz="1200" spc="-1" strike="noStrike">
                          <a:solidFill>
                            <a:srgbClr val="000000"/>
                          </a:solidFill>
                          <a:latin typeface="Aptos"/>
                          <a:ea typeface="Calibri"/>
                        </a:rPr>
                        <a:t>2,0</a:t>
                      </a:r>
                      <a:endParaRPr b="0" lang="pt-BR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aec"/>
                    </a:solidFill>
                  </a:tcPr>
                </a:tc>
                <a:tc>
                  <a:txBody>
                    <a:bodyPr lIns="68400" rIns="68400">
                      <a:noAutofit/>
                    </a:bodyPr>
                    <a:p>
                      <a:pPr algn="ctr">
                        <a:lnSpc>
                          <a:spcPct val="150000"/>
                        </a:lnSpc>
                        <a:spcAft>
                          <a:spcPts val="799"/>
                        </a:spcAft>
                      </a:pPr>
                      <a:r>
                        <a:rPr b="0" lang="pt-BR" sz="1200" spc="-1" strike="noStrike">
                          <a:solidFill>
                            <a:srgbClr val="000000"/>
                          </a:solidFill>
                          <a:latin typeface="Aptos"/>
                          <a:ea typeface="Calibri"/>
                        </a:rPr>
                        <a:t>2,1</a:t>
                      </a:r>
                      <a:endParaRPr b="0" lang="pt-BR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aec"/>
                    </a:solidFill>
                  </a:tcPr>
                </a:tc>
                <a:tc>
                  <a:txBody>
                    <a:bodyPr lIns="68400" rIns="68400">
                      <a:noAutofit/>
                    </a:bodyPr>
                    <a:p>
                      <a:pPr algn="ctr">
                        <a:lnSpc>
                          <a:spcPct val="150000"/>
                        </a:lnSpc>
                        <a:spcAft>
                          <a:spcPts val="799"/>
                        </a:spcAft>
                      </a:pPr>
                      <a:r>
                        <a:rPr b="0" lang="pt-BR" sz="1200" spc="-1" strike="noStrike">
                          <a:solidFill>
                            <a:srgbClr val="000000"/>
                          </a:solidFill>
                          <a:latin typeface="Aptos"/>
                          <a:ea typeface="Calibri"/>
                        </a:rPr>
                        <a:t>2,2</a:t>
                      </a:r>
                      <a:endParaRPr b="0" lang="pt-BR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aec"/>
                    </a:solidFill>
                  </a:tcPr>
                </a:tc>
                <a:tc>
                  <a:txBody>
                    <a:bodyPr lIns="68400" rIns="68400">
                      <a:noAutofit/>
                    </a:bodyPr>
                    <a:p>
                      <a:pPr algn="ctr">
                        <a:lnSpc>
                          <a:spcPct val="150000"/>
                        </a:lnSpc>
                        <a:spcAft>
                          <a:spcPts val="799"/>
                        </a:spcAft>
                      </a:pPr>
                      <a:r>
                        <a:rPr b="0" lang="pt-BR" sz="1200" spc="-1" strike="noStrike">
                          <a:solidFill>
                            <a:srgbClr val="000000"/>
                          </a:solidFill>
                          <a:latin typeface="Aptos"/>
                          <a:ea typeface="Calibri"/>
                        </a:rPr>
                        <a:t>2,5</a:t>
                      </a:r>
                      <a:endParaRPr b="0" lang="pt-BR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aec"/>
                    </a:solidFill>
                  </a:tcPr>
                </a:tc>
                <a:tc>
                  <a:txBody>
                    <a:bodyPr lIns="68400" rIns="68400">
                      <a:noAutofit/>
                    </a:bodyPr>
                    <a:p>
                      <a:pPr algn="ctr">
                        <a:lnSpc>
                          <a:spcPct val="150000"/>
                        </a:lnSpc>
                        <a:spcAft>
                          <a:spcPts val="799"/>
                        </a:spcAft>
                      </a:pPr>
                      <a:r>
                        <a:rPr b="0" lang="pt-BR" sz="1200" spc="-1" strike="noStrike">
                          <a:solidFill>
                            <a:srgbClr val="000000"/>
                          </a:solidFill>
                          <a:latin typeface="Aptos"/>
                          <a:ea typeface="Calibri"/>
                        </a:rPr>
                        <a:t>2,7</a:t>
                      </a:r>
                      <a:endParaRPr b="0" lang="pt-BR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aec"/>
                    </a:solidFill>
                  </a:tcPr>
                </a:tc>
              </a:tr>
              <a:tr h="401040">
                <a:tc>
                  <a:txBody>
                    <a:bodyPr lIns="68400" rIns="68400">
                      <a:noAutofit/>
                    </a:bodyPr>
                    <a:p>
                      <a:pPr algn="just">
                        <a:lnSpc>
                          <a:spcPct val="150000"/>
                        </a:lnSpc>
                        <a:spcAft>
                          <a:spcPts val="799"/>
                        </a:spcAft>
                      </a:pPr>
                      <a:r>
                        <a:rPr b="1" lang="pt-BR" sz="1200" spc="-1" strike="noStrike">
                          <a:solidFill>
                            <a:srgbClr val="ffffff"/>
                          </a:solidFill>
                          <a:latin typeface="Aptos"/>
                        </a:rPr>
                        <a:t>Taxa Selic</a:t>
                      </a:r>
                      <a:endParaRPr b="0" lang="pt-BR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 lIns="68400" rIns="68400">
                      <a:noAutofit/>
                    </a:bodyPr>
                    <a:p>
                      <a:pPr algn="ctr">
                        <a:lnSpc>
                          <a:spcPct val="150000"/>
                        </a:lnSpc>
                        <a:spcAft>
                          <a:spcPts val="799"/>
                        </a:spcAft>
                      </a:pPr>
                      <a:r>
                        <a:rPr b="0" lang="pt-BR" sz="12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13,0</a:t>
                      </a:r>
                      <a:endParaRPr b="0" lang="pt-BR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2d8"/>
                    </a:solidFill>
                  </a:tcPr>
                </a:tc>
                <a:tc>
                  <a:txBody>
                    <a:bodyPr lIns="68400" rIns="68400">
                      <a:noAutofit/>
                    </a:bodyPr>
                    <a:p>
                      <a:pPr algn="ctr">
                        <a:lnSpc>
                          <a:spcPct val="150000"/>
                        </a:lnSpc>
                        <a:spcAft>
                          <a:spcPts val="799"/>
                        </a:spcAft>
                      </a:pPr>
                      <a:r>
                        <a:rPr b="0" lang="pt-BR" sz="12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13,25</a:t>
                      </a:r>
                      <a:endParaRPr b="0" lang="pt-BR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2d8"/>
                    </a:solidFill>
                  </a:tcPr>
                </a:tc>
                <a:tc>
                  <a:txBody>
                    <a:bodyPr lIns="68400" rIns="68400">
                      <a:noAutofit/>
                    </a:bodyPr>
                    <a:p>
                      <a:pPr algn="ctr">
                        <a:lnSpc>
                          <a:spcPct val="150000"/>
                        </a:lnSpc>
                        <a:spcAft>
                          <a:spcPts val="799"/>
                        </a:spcAft>
                      </a:pPr>
                      <a:r>
                        <a:rPr b="0" lang="pt-BR" sz="12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13,5</a:t>
                      </a:r>
                      <a:endParaRPr b="0" lang="pt-BR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2d8"/>
                    </a:solidFill>
                  </a:tcPr>
                </a:tc>
                <a:tc>
                  <a:txBody>
                    <a:bodyPr lIns="68400" rIns="68400">
                      <a:noAutofit/>
                    </a:bodyPr>
                    <a:p>
                      <a:pPr algn="ctr">
                        <a:lnSpc>
                          <a:spcPct val="150000"/>
                        </a:lnSpc>
                        <a:spcAft>
                          <a:spcPts val="799"/>
                        </a:spcAft>
                      </a:pPr>
                      <a:r>
                        <a:rPr b="0" lang="pt-BR" sz="12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14,0</a:t>
                      </a:r>
                      <a:endParaRPr b="0" lang="pt-BR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2d8"/>
                    </a:solidFill>
                  </a:tcPr>
                </a:tc>
                <a:tc>
                  <a:txBody>
                    <a:bodyPr lIns="68400" rIns="68400">
                      <a:noAutofit/>
                    </a:bodyPr>
                    <a:p>
                      <a:pPr algn="ctr">
                        <a:lnSpc>
                          <a:spcPct val="150000"/>
                        </a:lnSpc>
                        <a:spcAft>
                          <a:spcPts val="799"/>
                        </a:spcAft>
                      </a:pPr>
                      <a:r>
                        <a:rPr b="0" lang="pt-BR" sz="12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14,25</a:t>
                      </a:r>
                      <a:endParaRPr b="0" lang="pt-BR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2d8"/>
                    </a:solidFill>
                  </a:tcPr>
                </a:tc>
              </a:tr>
              <a:tr h="401040">
                <a:tc>
                  <a:txBody>
                    <a:bodyPr lIns="68400" rIns="68400">
                      <a:noAutofit/>
                    </a:bodyPr>
                    <a:p>
                      <a:pPr algn="just">
                        <a:lnSpc>
                          <a:spcPct val="150000"/>
                        </a:lnSpc>
                        <a:spcAft>
                          <a:spcPts val="799"/>
                        </a:spcAft>
                      </a:pPr>
                      <a:r>
                        <a:rPr b="1" lang="pt-BR" sz="1200" spc="-1" strike="noStrike">
                          <a:solidFill>
                            <a:srgbClr val="ffffff"/>
                          </a:solidFill>
                          <a:latin typeface="Aptos"/>
                        </a:rPr>
                        <a:t>IPCA Anual</a:t>
                      </a:r>
                      <a:endParaRPr b="0" lang="pt-BR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 lIns="68400" rIns="68400">
                      <a:noAutofit/>
                    </a:bodyPr>
                    <a:p>
                      <a:pPr algn="ctr">
                        <a:lnSpc>
                          <a:spcPct val="150000"/>
                        </a:lnSpc>
                        <a:spcAft>
                          <a:spcPts val="799"/>
                        </a:spcAft>
                      </a:pPr>
                      <a:r>
                        <a:rPr b="0" lang="pt-BR" sz="12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4,0</a:t>
                      </a:r>
                      <a:endParaRPr b="0" lang="pt-BR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aec"/>
                    </a:solidFill>
                  </a:tcPr>
                </a:tc>
                <a:tc>
                  <a:txBody>
                    <a:bodyPr lIns="68400" rIns="68400">
                      <a:noAutofit/>
                    </a:bodyPr>
                    <a:p>
                      <a:pPr algn="ctr">
                        <a:lnSpc>
                          <a:spcPct val="150000"/>
                        </a:lnSpc>
                        <a:spcAft>
                          <a:spcPts val="799"/>
                        </a:spcAft>
                      </a:pPr>
                      <a:r>
                        <a:rPr b="0" lang="pt-BR" sz="12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4,2</a:t>
                      </a:r>
                      <a:endParaRPr b="0" lang="pt-BR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aec"/>
                    </a:solidFill>
                  </a:tcPr>
                </a:tc>
                <a:tc>
                  <a:txBody>
                    <a:bodyPr lIns="68400" rIns="68400">
                      <a:noAutofit/>
                    </a:bodyPr>
                    <a:p>
                      <a:pPr algn="ctr">
                        <a:lnSpc>
                          <a:spcPct val="150000"/>
                        </a:lnSpc>
                        <a:spcAft>
                          <a:spcPts val="799"/>
                        </a:spcAft>
                      </a:pPr>
                      <a:r>
                        <a:rPr b="0" lang="pt-BR" sz="12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4,2</a:t>
                      </a:r>
                      <a:endParaRPr b="0" lang="pt-BR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aec"/>
                    </a:solidFill>
                  </a:tcPr>
                </a:tc>
                <a:tc>
                  <a:txBody>
                    <a:bodyPr lIns="68400" rIns="68400">
                      <a:noAutofit/>
                    </a:bodyPr>
                    <a:p>
                      <a:pPr algn="ctr">
                        <a:lnSpc>
                          <a:spcPct val="150000"/>
                        </a:lnSpc>
                        <a:spcAft>
                          <a:spcPts val="799"/>
                        </a:spcAft>
                      </a:pPr>
                      <a:r>
                        <a:rPr b="0" lang="pt-BR" sz="12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4,52</a:t>
                      </a:r>
                      <a:endParaRPr b="0" lang="pt-BR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aec"/>
                    </a:solidFill>
                  </a:tcPr>
                </a:tc>
                <a:tc>
                  <a:txBody>
                    <a:bodyPr lIns="68400" rIns="68400">
                      <a:noAutofit/>
                    </a:bodyPr>
                    <a:p>
                      <a:pPr algn="ctr">
                        <a:lnSpc>
                          <a:spcPct val="150000"/>
                        </a:lnSpc>
                        <a:spcAft>
                          <a:spcPts val="799"/>
                        </a:spcAft>
                      </a:pPr>
                      <a:r>
                        <a:rPr b="0" lang="pt-BR" sz="12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4,62</a:t>
                      </a:r>
                      <a:endParaRPr b="0" lang="pt-BR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aec"/>
                    </a:solidFill>
                  </a:tcPr>
                </a:tc>
              </a:tr>
              <a:tr h="401040">
                <a:tc>
                  <a:txBody>
                    <a:bodyPr lIns="68400" rIns="68400">
                      <a:noAutofit/>
                    </a:bodyPr>
                    <a:p>
                      <a:pPr algn="just">
                        <a:lnSpc>
                          <a:spcPct val="150000"/>
                        </a:lnSpc>
                        <a:spcAft>
                          <a:spcPts val="799"/>
                        </a:spcAft>
                      </a:pPr>
                      <a:r>
                        <a:rPr b="1" lang="pt-BR" sz="1200" spc="-1" strike="noStrike">
                          <a:solidFill>
                            <a:srgbClr val="ffffff"/>
                          </a:solidFill>
                          <a:latin typeface="Aptos"/>
                        </a:rPr>
                        <a:t>IGP-M Anual</a:t>
                      </a:r>
                      <a:endParaRPr b="0" lang="pt-BR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 lIns="68400" rIns="68400">
                      <a:noAutofit/>
                    </a:bodyPr>
                    <a:p>
                      <a:pPr algn="ctr">
                        <a:lnSpc>
                          <a:spcPct val="150000"/>
                        </a:lnSpc>
                        <a:spcAft>
                          <a:spcPts val="799"/>
                        </a:spcAft>
                      </a:pPr>
                      <a:r>
                        <a:rPr b="0" lang="pt-BR" sz="12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5,0</a:t>
                      </a:r>
                      <a:endParaRPr b="0" lang="pt-BR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2d8"/>
                    </a:solidFill>
                  </a:tcPr>
                </a:tc>
                <a:tc>
                  <a:txBody>
                    <a:bodyPr lIns="68400" rIns="68400">
                      <a:noAutofit/>
                    </a:bodyPr>
                    <a:p>
                      <a:pPr algn="ctr">
                        <a:lnSpc>
                          <a:spcPct val="150000"/>
                        </a:lnSpc>
                        <a:spcAft>
                          <a:spcPts val="799"/>
                        </a:spcAft>
                      </a:pPr>
                      <a:r>
                        <a:rPr b="0" lang="pt-BR" sz="12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5,2</a:t>
                      </a:r>
                      <a:endParaRPr b="0" lang="pt-BR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2d8"/>
                    </a:solidFill>
                  </a:tcPr>
                </a:tc>
                <a:tc>
                  <a:txBody>
                    <a:bodyPr lIns="68400" rIns="68400">
                      <a:noAutofit/>
                    </a:bodyPr>
                    <a:p>
                      <a:pPr algn="ctr">
                        <a:lnSpc>
                          <a:spcPct val="150000"/>
                        </a:lnSpc>
                        <a:spcAft>
                          <a:spcPts val="799"/>
                        </a:spcAft>
                      </a:pPr>
                      <a:r>
                        <a:rPr b="0" lang="pt-BR" sz="12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5,4</a:t>
                      </a:r>
                      <a:endParaRPr b="0" lang="pt-BR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2d8"/>
                    </a:solidFill>
                  </a:tcPr>
                </a:tc>
                <a:tc>
                  <a:txBody>
                    <a:bodyPr lIns="68400" rIns="68400">
                      <a:noAutofit/>
                    </a:bodyPr>
                    <a:p>
                      <a:pPr algn="ctr">
                        <a:lnSpc>
                          <a:spcPct val="150000"/>
                        </a:lnSpc>
                        <a:spcAft>
                          <a:spcPts val="799"/>
                        </a:spcAft>
                      </a:pPr>
                      <a:r>
                        <a:rPr b="0" lang="pt-BR" sz="12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5,6</a:t>
                      </a:r>
                      <a:endParaRPr b="0" lang="pt-BR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2d8"/>
                    </a:solidFill>
                  </a:tcPr>
                </a:tc>
                <a:tc>
                  <a:txBody>
                    <a:bodyPr lIns="68400" rIns="68400">
                      <a:noAutofit/>
                    </a:bodyPr>
                    <a:p>
                      <a:pPr algn="ctr">
                        <a:lnSpc>
                          <a:spcPct val="150000"/>
                        </a:lnSpc>
                        <a:spcAft>
                          <a:spcPts val="799"/>
                        </a:spcAft>
                      </a:pPr>
                      <a:r>
                        <a:rPr b="0" lang="pt-BR" sz="12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5,8</a:t>
                      </a:r>
                      <a:endParaRPr b="0" lang="pt-BR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2d8"/>
                    </a:solidFill>
                  </a:tcPr>
                </a:tc>
              </a:tr>
              <a:tr h="401400">
                <a:tc>
                  <a:txBody>
                    <a:bodyPr lIns="68400" rIns="68400">
                      <a:noAutofit/>
                    </a:bodyPr>
                    <a:p>
                      <a:pPr algn="just">
                        <a:lnSpc>
                          <a:spcPct val="150000"/>
                        </a:lnSpc>
                        <a:spcAft>
                          <a:spcPts val="799"/>
                        </a:spcAft>
                      </a:pPr>
                      <a:r>
                        <a:rPr b="1" lang="pt-BR" sz="1200" spc="-1" strike="noStrike">
                          <a:solidFill>
                            <a:srgbClr val="ffffff"/>
                          </a:solidFill>
                          <a:latin typeface="Aptos"/>
                        </a:rPr>
                        <a:t>Juros EUA </a:t>
                      </a:r>
                      <a:endParaRPr b="0" lang="pt-BR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 lIns="68400" rIns="68400">
                      <a:noAutofit/>
                    </a:bodyPr>
                    <a:p>
                      <a:pPr algn="ctr">
                        <a:lnSpc>
                          <a:spcPct val="150000"/>
                        </a:lnSpc>
                        <a:spcAft>
                          <a:spcPts val="799"/>
                        </a:spcAft>
                      </a:pPr>
                      <a:r>
                        <a:rPr b="0" lang="pt-BR" sz="12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3,25</a:t>
                      </a:r>
                      <a:endParaRPr b="0" lang="pt-BR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aec"/>
                    </a:solidFill>
                  </a:tcPr>
                </a:tc>
                <a:tc>
                  <a:txBody>
                    <a:bodyPr lIns="68400" rIns="68400">
                      <a:noAutofit/>
                    </a:bodyPr>
                    <a:p>
                      <a:pPr algn="ctr">
                        <a:lnSpc>
                          <a:spcPct val="150000"/>
                        </a:lnSpc>
                        <a:spcAft>
                          <a:spcPts val="799"/>
                        </a:spcAft>
                      </a:pPr>
                      <a:r>
                        <a:rPr b="0" lang="pt-BR" sz="12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3,25</a:t>
                      </a:r>
                      <a:endParaRPr b="0" lang="pt-BR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aec"/>
                    </a:solidFill>
                  </a:tcPr>
                </a:tc>
                <a:tc>
                  <a:txBody>
                    <a:bodyPr lIns="68400" rIns="68400">
                      <a:noAutofit/>
                    </a:bodyPr>
                    <a:p>
                      <a:pPr algn="ctr">
                        <a:lnSpc>
                          <a:spcPct val="150000"/>
                        </a:lnSpc>
                        <a:spcAft>
                          <a:spcPts val="799"/>
                        </a:spcAft>
                      </a:pPr>
                      <a:r>
                        <a:rPr b="0" lang="pt-BR" sz="12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3,5</a:t>
                      </a:r>
                      <a:endParaRPr b="0" lang="pt-BR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aec"/>
                    </a:solidFill>
                  </a:tcPr>
                </a:tc>
                <a:tc>
                  <a:txBody>
                    <a:bodyPr lIns="68400" rIns="68400">
                      <a:noAutofit/>
                    </a:bodyPr>
                    <a:p>
                      <a:pPr algn="ctr">
                        <a:lnSpc>
                          <a:spcPct val="150000"/>
                        </a:lnSpc>
                        <a:spcAft>
                          <a:spcPts val="799"/>
                        </a:spcAft>
                      </a:pPr>
                      <a:r>
                        <a:rPr b="0" lang="pt-BR" sz="12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4,75</a:t>
                      </a:r>
                      <a:endParaRPr b="0" lang="pt-BR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aec"/>
                    </a:solidFill>
                  </a:tcPr>
                </a:tc>
                <a:tc>
                  <a:txBody>
                    <a:bodyPr lIns="68400" rIns="68400">
                      <a:noAutofit/>
                    </a:bodyPr>
                    <a:p>
                      <a:pPr algn="ctr">
                        <a:lnSpc>
                          <a:spcPct val="150000"/>
                        </a:lnSpc>
                        <a:spcAft>
                          <a:spcPts val="799"/>
                        </a:spcAft>
                      </a:pPr>
                      <a:r>
                        <a:rPr b="0" lang="pt-BR" sz="12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4,75</a:t>
                      </a:r>
                      <a:endParaRPr b="0" lang="pt-BR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aec"/>
                    </a:solidFill>
                  </a:tcPr>
                </a:tc>
              </a:tr>
            </a:tbl>
          </a:graphicData>
        </a:graphic>
      </p:graphicFrame>
      <p:sp>
        <p:nvSpPr>
          <p:cNvPr id="196" name="CustomShape 3"/>
          <p:cNvSpPr/>
          <p:nvPr/>
        </p:nvSpPr>
        <p:spPr>
          <a:xfrm>
            <a:off x="1565280" y="6617520"/>
            <a:ext cx="6218280" cy="302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pt-BR" sz="1400" spc="-1" strike="noStrike">
                <a:solidFill>
                  <a:srgbClr val="000000"/>
                </a:solidFill>
                <a:latin typeface="Aptos"/>
                <a:ea typeface="DejaVu Sans"/>
              </a:rPr>
              <a:t>Fonte&gt; Elaboração Própria</a:t>
            </a:r>
            <a:endParaRPr b="0" lang="pt-BR" sz="1400" spc="-1" strike="noStrike">
              <a:latin typeface="Arial"/>
            </a:endParaRPr>
          </a:p>
        </p:txBody>
      </p:sp>
      <p:pic>
        <p:nvPicPr>
          <p:cNvPr id="197" name="Picture 4" descr="CORECON-RS - Escola de Negócios da PUCRS seleciona professor para área de  Finanças"/>
          <p:cNvPicPr/>
          <p:nvPr/>
        </p:nvPicPr>
        <p:blipFill>
          <a:blip r:embed="rId1"/>
          <a:stretch/>
        </p:blipFill>
        <p:spPr>
          <a:xfrm>
            <a:off x="10008000" y="0"/>
            <a:ext cx="2243520" cy="1079640"/>
          </a:xfrm>
          <a:prstGeom prst="rect">
            <a:avLst/>
          </a:prstGeom>
          <a:ln>
            <a:noFill/>
          </a:ln>
        </p:spPr>
      </p:pic>
      <p:pic>
        <p:nvPicPr>
          <p:cNvPr id="198" name="Picture 2" descr="FCDL-RS - Federação das Câmaras de Dirigentes Lojistas do RS"/>
          <p:cNvPicPr/>
          <p:nvPr/>
        </p:nvPicPr>
        <p:blipFill>
          <a:blip r:embed="rId2"/>
          <a:stretch/>
        </p:blipFill>
        <p:spPr>
          <a:xfrm>
            <a:off x="72000" y="36000"/>
            <a:ext cx="1836000" cy="11156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CustomShape 1"/>
          <p:cNvSpPr/>
          <p:nvPr/>
        </p:nvSpPr>
        <p:spPr>
          <a:xfrm>
            <a:off x="3384000" y="258840"/>
            <a:ext cx="10514880" cy="1324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90000"/>
              </a:lnSpc>
            </a:pPr>
            <a:r>
              <a:rPr b="1" lang="pt-BR" sz="4400" spc="-1" strike="noStrike">
                <a:solidFill>
                  <a:srgbClr val="000000"/>
                </a:solidFill>
                <a:latin typeface="Calibri Light"/>
              </a:rPr>
              <a:t>Comércio Resiliente</a:t>
            </a:r>
            <a:endParaRPr b="0" lang="pt-BR" sz="4400" spc="-1" strike="noStrike">
              <a:latin typeface="Arial"/>
            </a:endParaRPr>
          </a:p>
        </p:txBody>
      </p:sp>
      <p:sp>
        <p:nvSpPr>
          <p:cNvPr id="200" name="CustomShape 2"/>
          <p:cNvSpPr/>
          <p:nvPr/>
        </p:nvSpPr>
        <p:spPr>
          <a:xfrm>
            <a:off x="4002120" y="1825560"/>
            <a:ext cx="7350840" cy="4350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>
              <a:lnSpc>
                <a:spcPct val="90000"/>
              </a:lnSpc>
              <a:spcBef>
                <a:spcPts val="1001"/>
              </a:spcBef>
            </a:pPr>
            <a:endParaRPr b="0" lang="pt-BR" sz="1800" spc="-1" strike="noStrike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2060"/>
              </a:buClr>
              <a:buFont typeface="Arial"/>
              <a:buChar char="•"/>
            </a:pPr>
            <a:r>
              <a:rPr b="0" lang="pt-BR" sz="2800" spc="-1" strike="noStrike">
                <a:solidFill>
                  <a:srgbClr val="002060"/>
                </a:solidFill>
                <a:latin typeface="Calibri"/>
              </a:rPr>
              <a:t>Esforço e empenho para o comércio e os comerciários !!!</a:t>
            </a:r>
            <a:endParaRPr b="0" lang="pt-BR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pt-BR" sz="2800" spc="-1" strike="noStrike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2060"/>
              </a:buClr>
              <a:buFont typeface="Arial"/>
              <a:buChar char="•"/>
            </a:pPr>
            <a:r>
              <a:rPr b="0" lang="pt-BR" sz="2800" spc="-1" strike="noStrike">
                <a:solidFill>
                  <a:srgbClr val="002060"/>
                </a:solidFill>
                <a:latin typeface="Calibri"/>
              </a:rPr>
              <a:t>Serenidade à nossa sociedade!</a:t>
            </a:r>
            <a:endParaRPr b="0" lang="pt-BR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pt-BR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pt-BR" sz="2800" spc="-1" strike="noStrike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2060"/>
              </a:buClr>
              <a:buFont typeface="Arial"/>
              <a:buChar char="•"/>
            </a:pPr>
            <a:r>
              <a:rPr b="0" lang="pt-BR" sz="2800" spc="-1" strike="noStrike">
                <a:solidFill>
                  <a:srgbClr val="002060"/>
                </a:solidFill>
                <a:latin typeface="Calibri"/>
              </a:rPr>
              <a:t>Obrigado !!!!</a:t>
            </a:r>
            <a:endParaRPr b="0" lang="pt-BR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pt-BR" sz="2800" spc="-1" strike="noStrike">
              <a:latin typeface="Arial"/>
            </a:endParaRPr>
          </a:p>
        </p:txBody>
      </p:sp>
      <p:pic>
        <p:nvPicPr>
          <p:cNvPr id="201" name="Picture 4" descr="grato | FACETAS!"/>
          <p:cNvPicPr/>
          <p:nvPr/>
        </p:nvPicPr>
        <p:blipFill>
          <a:blip r:embed="rId1"/>
          <a:stretch/>
        </p:blipFill>
        <p:spPr>
          <a:xfrm>
            <a:off x="527400" y="4608000"/>
            <a:ext cx="2610000" cy="1957320"/>
          </a:xfrm>
          <a:prstGeom prst="rect">
            <a:avLst/>
          </a:prstGeom>
          <a:ln>
            <a:noFill/>
          </a:ln>
        </p:spPr>
      </p:pic>
      <p:pic>
        <p:nvPicPr>
          <p:cNvPr id="202" name="Picture 4" descr="CORECON-RS - Escola de Negócios da PUCRS seleciona professor para área de  Finanças"/>
          <p:cNvPicPr/>
          <p:nvPr/>
        </p:nvPicPr>
        <p:blipFill>
          <a:blip r:embed="rId2"/>
          <a:stretch/>
        </p:blipFill>
        <p:spPr>
          <a:xfrm>
            <a:off x="9653400" y="0"/>
            <a:ext cx="2538000" cy="1613880"/>
          </a:xfrm>
          <a:prstGeom prst="rect">
            <a:avLst/>
          </a:prstGeom>
          <a:ln>
            <a:noFill/>
          </a:ln>
        </p:spPr>
      </p:pic>
      <p:pic>
        <p:nvPicPr>
          <p:cNvPr id="203" name="Picture 2" descr="FCDL-RS - Federação das Câmaras de Dirigentes Lojistas do RS"/>
          <p:cNvPicPr/>
          <p:nvPr/>
        </p:nvPicPr>
        <p:blipFill>
          <a:blip r:embed="rId3"/>
          <a:stretch/>
        </p:blipFill>
        <p:spPr>
          <a:xfrm>
            <a:off x="72000" y="32040"/>
            <a:ext cx="2198160" cy="1335600"/>
          </a:xfrm>
          <a:prstGeom prst="rect">
            <a:avLst/>
          </a:prstGeom>
          <a:ln>
            <a:noFill/>
          </a:ln>
        </p:spPr>
      </p:pic>
      <p:pic>
        <p:nvPicPr>
          <p:cNvPr id="204" name="" descr=""/>
          <p:cNvPicPr/>
          <p:nvPr/>
        </p:nvPicPr>
        <p:blipFill>
          <a:blip r:embed="rId4"/>
          <a:stretch/>
        </p:blipFill>
        <p:spPr>
          <a:xfrm>
            <a:off x="576000" y="2304000"/>
            <a:ext cx="2519640" cy="20019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CustomShape 1"/>
          <p:cNvSpPr/>
          <p:nvPr/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90000"/>
              </a:lnSpc>
            </a:pPr>
            <a:r>
              <a:rPr b="0" lang="pt-BR" sz="4400" spc="-1" strike="noStrike">
                <a:solidFill>
                  <a:srgbClr val="000000"/>
                </a:solidFill>
                <a:latin typeface="Calibri Light"/>
              </a:rPr>
              <a:t>Comércio Resiliente</a:t>
            </a:r>
            <a:endParaRPr b="0" lang="pt-BR" sz="4400" spc="-1" strike="noStrike">
              <a:latin typeface="Arial"/>
            </a:endParaRPr>
          </a:p>
        </p:txBody>
      </p:sp>
      <p:pic>
        <p:nvPicPr>
          <p:cNvPr id="206" name="Picture 2" descr="Feliz Ano Novo 2024 fundo png &amp; imagem png - 2024 Feliz Ano Novo Feliz Ano  Novo 2023 2024 Ano Novo Feliz 2024 Ano Novo 2024 - png transparente grátis"/>
          <p:cNvPicPr/>
          <p:nvPr/>
        </p:nvPicPr>
        <p:blipFill>
          <a:blip r:embed="rId1"/>
          <a:stretch/>
        </p:blipFill>
        <p:spPr>
          <a:xfrm>
            <a:off x="588240" y="1965600"/>
            <a:ext cx="2549160" cy="2714040"/>
          </a:xfrm>
          <a:prstGeom prst="rect">
            <a:avLst/>
          </a:prstGeom>
          <a:ln>
            <a:noFill/>
          </a:ln>
        </p:spPr>
      </p:pic>
      <p:sp>
        <p:nvSpPr>
          <p:cNvPr id="207" name="CustomShape 2"/>
          <p:cNvSpPr/>
          <p:nvPr/>
        </p:nvSpPr>
        <p:spPr>
          <a:xfrm>
            <a:off x="4002120" y="1825560"/>
            <a:ext cx="7350840" cy="4350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>
              <a:lnSpc>
                <a:spcPct val="90000"/>
              </a:lnSpc>
              <a:spcBef>
                <a:spcPts val="1001"/>
              </a:spcBef>
            </a:pPr>
            <a:endParaRPr b="0" lang="pt-BR" sz="1800" spc="-1" strike="noStrike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2060"/>
              </a:buClr>
              <a:buFont typeface="Arial"/>
              <a:buChar char="•"/>
            </a:pPr>
            <a:r>
              <a:rPr b="0" lang="pt-BR" sz="2800" spc="-1" strike="noStrike">
                <a:solidFill>
                  <a:srgbClr val="002060"/>
                </a:solidFill>
                <a:latin typeface="Calibri"/>
              </a:rPr>
              <a:t>Esforço e empenho para o comércio e os comerciários !!!</a:t>
            </a:r>
            <a:endParaRPr b="0" lang="pt-BR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pt-BR" sz="2800" spc="-1" strike="noStrike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2060"/>
              </a:buClr>
              <a:buFont typeface="Arial"/>
              <a:buChar char="•"/>
            </a:pPr>
            <a:r>
              <a:rPr b="0" lang="pt-BR" sz="2800" spc="-1" strike="noStrike">
                <a:solidFill>
                  <a:srgbClr val="002060"/>
                </a:solidFill>
                <a:latin typeface="Calibri"/>
              </a:rPr>
              <a:t>Serenidade à nossa sociedade!</a:t>
            </a:r>
            <a:endParaRPr b="0" lang="pt-BR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pt-BR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pt-BR" sz="2800" spc="-1" strike="noStrike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2060"/>
              </a:buClr>
              <a:buFont typeface="Arial"/>
              <a:buChar char="•"/>
            </a:pPr>
            <a:r>
              <a:rPr b="0" lang="pt-BR" sz="2800" spc="-1" strike="noStrike">
                <a:solidFill>
                  <a:srgbClr val="002060"/>
                </a:solidFill>
                <a:latin typeface="Calibri"/>
              </a:rPr>
              <a:t>Obrigado !!!!</a:t>
            </a:r>
            <a:endParaRPr b="0" lang="pt-BR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pt-BR" sz="2800" spc="-1" strike="noStrike">
              <a:latin typeface="Arial"/>
            </a:endParaRPr>
          </a:p>
        </p:txBody>
      </p:sp>
      <p:pic>
        <p:nvPicPr>
          <p:cNvPr id="208" name="Picture 4" descr="grato | FACETAS!"/>
          <p:cNvPicPr/>
          <p:nvPr/>
        </p:nvPicPr>
        <p:blipFill>
          <a:blip r:embed="rId2"/>
          <a:stretch/>
        </p:blipFill>
        <p:spPr>
          <a:xfrm>
            <a:off x="527400" y="4899960"/>
            <a:ext cx="2610000" cy="1957320"/>
          </a:xfrm>
          <a:prstGeom prst="rect">
            <a:avLst/>
          </a:prstGeom>
          <a:ln>
            <a:noFill/>
          </a:ln>
        </p:spPr>
      </p:pic>
      <p:pic>
        <p:nvPicPr>
          <p:cNvPr id="209" name="Picture 4" descr="CORECON-RS - Escola de Negócios da PUCRS seleciona professor para área de  Finanças"/>
          <p:cNvPicPr/>
          <p:nvPr/>
        </p:nvPicPr>
        <p:blipFill>
          <a:blip r:embed="rId3"/>
          <a:stretch/>
        </p:blipFill>
        <p:spPr>
          <a:xfrm>
            <a:off x="9653400" y="0"/>
            <a:ext cx="2538000" cy="1613880"/>
          </a:xfrm>
          <a:prstGeom prst="rect">
            <a:avLst/>
          </a:prstGeom>
          <a:ln>
            <a:noFill/>
          </a:ln>
        </p:spPr>
      </p:pic>
      <p:pic>
        <p:nvPicPr>
          <p:cNvPr id="210" name="Picture 2" descr="FCDL-RS - Federação das Câmaras de Dirigentes Lojistas do RS"/>
          <p:cNvPicPr/>
          <p:nvPr/>
        </p:nvPicPr>
        <p:blipFill>
          <a:blip r:embed="rId4"/>
          <a:stretch/>
        </p:blipFill>
        <p:spPr>
          <a:xfrm>
            <a:off x="7380360" y="180720"/>
            <a:ext cx="2198160" cy="13356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CustomShape 1"/>
          <p:cNvSpPr/>
          <p:nvPr/>
        </p:nvSpPr>
        <p:spPr>
          <a:xfrm>
            <a:off x="576000" y="1767240"/>
            <a:ext cx="4843080" cy="1400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algn="ctr">
              <a:lnSpc>
                <a:spcPct val="90000"/>
              </a:lnSpc>
            </a:pPr>
            <a:r>
              <a:rPr b="1" lang="pt-BR" sz="3200" spc="-1" strike="noStrike">
                <a:solidFill>
                  <a:srgbClr val="000000"/>
                </a:solidFill>
                <a:latin typeface="Aptos Display"/>
              </a:rPr>
              <a:t>Economia, Comércio e 2024</a:t>
            </a:r>
            <a:endParaRPr b="0" lang="pt-BR" sz="3200" spc="-1" strike="noStrike">
              <a:latin typeface="Arial"/>
            </a:endParaRPr>
          </a:p>
        </p:txBody>
      </p:sp>
      <p:sp>
        <p:nvSpPr>
          <p:cNvPr id="93" name="CustomShape 2"/>
          <p:cNvSpPr/>
          <p:nvPr/>
        </p:nvSpPr>
        <p:spPr>
          <a:xfrm>
            <a:off x="492840" y="3024000"/>
            <a:ext cx="5770800" cy="3602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000" spc="-1" strike="noStrike">
                <a:solidFill>
                  <a:srgbClr val="000000"/>
                </a:solidFill>
                <a:latin typeface="Aptos"/>
              </a:rPr>
              <a:t>Desempenho do Comércio</a:t>
            </a:r>
            <a:endParaRPr b="0" lang="pt-BR" sz="20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pt-BR" sz="2000" spc="-1" strike="noStrike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000" spc="-1" strike="noStrike">
                <a:solidFill>
                  <a:srgbClr val="000000"/>
                </a:solidFill>
                <a:latin typeface="Aptos"/>
              </a:rPr>
              <a:t>Economia do RS e auxílios </a:t>
            </a:r>
            <a:endParaRPr b="0" lang="pt-BR" sz="20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pt-BR" sz="2000" spc="-1" strike="noStrike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000" spc="-1" strike="noStrike">
                <a:solidFill>
                  <a:srgbClr val="000000"/>
                </a:solidFill>
                <a:latin typeface="Aptos"/>
              </a:rPr>
              <a:t>A perspectiva de 2025</a:t>
            </a:r>
            <a:endParaRPr b="0" lang="pt-BR" sz="2000" spc="-1" strike="noStrike">
              <a:latin typeface="Arial"/>
            </a:endParaRPr>
          </a:p>
          <a:p>
            <a:pPr lvl="1" marL="685800" indent="-22788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000" spc="-1" strike="noStrike">
                <a:solidFill>
                  <a:srgbClr val="000000"/>
                </a:solidFill>
                <a:latin typeface="Aptos"/>
              </a:rPr>
              <a:t>Isenção do Imposto de Renda e o Comércio</a:t>
            </a:r>
            <a:endParaRPr b="0" lang="pt-BR" sz="2000" spc="-1" strike="noStrike">
              <a:latin typeface="Arial"/>
            </a:endParaRPr>
          </a:p>
          <a:p>
            <a:pPr lvl="1" marL="685800" indent="-22788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000" spc="-1" strike="noStrike">
                <a:solidFill>
                  <a:srgbClr val="000000"/>
                </a:solidFill>
                <a:latin typeface="Aptos"/>
              </a:rPr>
              <a:t>Contas Públicas</a:t>
            </a:r>
            <a:endParaRPr b="0" lang="pt-BR" sz="2000" spc="-1" strike="noStrike">
              <a:latin typeface="Arial"/>
            </a:endParaRPr>
          </a:p>
          <a:p>
            <a:pPr lvl="1" marL="685800" indent="-22788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000" spc="-1" strike="noStrike">
                <a:solidFill>
                  <a:srgbClr val="000000"/>
                </a:solidFill>
                <a:latin typeface="Aptos"/>
              </a:rPr>
              <a:t>Crescimento Econômico</a:t>
            </a:r>
            <a:endParaRPr b="0" lang="pt-BR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pt-BR" sz="20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pt-BR" sz="2000" spc="-1" strike="noStrike">
              <a:latin typeface="Arial"/>
            </a:endParaRPr>
          </a:p>
        </p:txBody>
      </p:sp>
      <p:pic>
        <p:nvPicPr>
          <p:cNvPr id="94" name="Picture 4" descr="Vendas no comércio crescem 0,5% em setembro e igualam patamar recorde |  Paraná Central - A Serviço da População"/>
          <p:cNvPicPr/>
          <p:nvPr/>
        </p:nvPicPr>
        <p:blipFill>
          <a:blip r:embed="rId1"/>
          <a:srcRect l="45051" t="0" r="3343" b="0"/>
          <a:stretch/>
        </p:blipFill>
        <p:spPr>
          <a:xfrm>
            <a:off x="6422040" y="1512000"/>
            <a:ext cx="4809600" cy="4809600"/>
          </a:xfrm>
          <a:prstGeom prst="rect">
            <a:avLst/>
          </a:prstGeom>
          <a:ln>
            <a:noFill/>
          </a:ln>
        </p:spPr>
      </p:pic>
      <p:pic>
        <p:nvPicPr>
          <p:cNvPr id="95" name="Picture 2" descr="FCDL-RS - Federação das Câmaras de Dirigentes Lojistas do RS"/>
          <p:cNvPicPr/>
          <p:nvPr/>
        </p:nvPicPr>
        <p:blipFill>
          <a:blip r:embed="rId2"/>
          <a:stretch/>
        </p:blipFill>
        <p:spPr>
          <a:xfrm>
            <a:off x="177480" y="104040"/>
            <a:ext cx="2198160" cy="1335600"/>
          </a:xfrm>
          <a:prstGeom prst="rect">
            <a:avLst/>
          </a:prstGeom>
          <a:ln>
            <a:noFill/>
          </a:ln>
        </p:spPr>
      </p:pic>
      <p:pic>
        <p:nvPicPr>
          <p:cNvPr id="96" name="Picture 4" descr="CORECON-RS - Escola de Negócios da PUCRS seleciona professor para área de  Finanças"/>
          <p:cNvPicPr/>
          <p:nvPr/>
        </p:nvPicPr>
        <p:blipFill>
          <a:blip r:embed="rId3"/>
          <a:stretch/>
        </p:blipFill>
        <p:spPr>
          <a:xfrm>
            <a:off x="9656640" y="42120"/>
            <a:ext cx="2463840" cy="142272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CustomShape 1"/>
          <p:cNvSpPr/>
          <p:nvPr/>
        </p:nvSpPr>
        <p:spPr>
          <a:xfrm>
            <a:off x="3168000" y="42840"/>
            <a:ext cx="6001560" cy="1324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90000"/>
              </a:lnSpc>
            </a:pPr>
            <a:r>
              <a:rPr b="1" lang="pt-BR" sz="4400" spc="-1" strike="noStrike">
                <a:solidFill>
                  <a:srgbClr val="000000"/>
                </a:solidFill>
                <a:latin typeface="Aptos Display"/>
              </a:rPr>
              <a:t>Economia, Comércio e 2024</a:t>
            </a:r>
            <a:endParaRPr b="0" lang="pt-BR" sz="4400" spc="-1" strike="noStrike">
              <a:latin typeface="Arial"/>
            </a:endParaRPr>
          </a:p>
        </p:txBody>
      </p:sp>
      <p:sp>
        <p:nvSpPr>
          <p:cNvPr id="98" name="CustomShape 2"/>
          <p:cNvSpPr/>
          <p:nvPr/>
        </p:nvSpPr>
        <p:spPr>
          <a:xfrm>
            <a:off x="1004760" y="3240000"/>
            <a:ext cx="10514880" cy="4350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marL="228600" indent="-227880" algn="just">
              <a:lnSpc>
                <a:spcPct val="15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200" spc="-1" strike="noStrike">
                <a:solidFill>
                  <a:srgbClr val="000000"/>
                </a:solidFill>
                <a:latin typeface="Aptos"/>
              </a:rPr>
              <a:t>O comércio foi impactado pelos desastres climáticos, interrompendo um bom momento, de recuperação, do setor; </a:t>
            </a:r>
            <a:endParaRPr b="0" lang="pt-BR" sz="2200" spc="-1" strike="noStrike">
              <a:latin typeface="Arial"/>
            </a:endParaRPr>
          </a:p>
          <a:p>
            <a:pPr marL="228600" indent="-227880" algn="just">
              <a:lnSpc>
                <a:spcPct val="15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200" spc="-1" strike="noStrike">
                <a:solidFill>
                  <a:srgbClr val="000000"/>
                </a:solidFill>
                <a:latin typeface="Aptos"/>
              </a:rPr>
              <a:t>O comércio ampliado recebeu estímulo pelos auxílios emergenciais, porém de fôlego curto;</a:t>
            </a:r>
            <a:endParaRPr b="0" lang="pt-BR" sz="2200" spc="-1" strike="noStrike">
              <a:latin typeface="Arial"/>
            </a:endParaRPr>
          </a:p>
          <a:p>
            <a:pPr marL="228600" indent="-227880" algn="just">
              <a:lnSpc>
                <a:spcPct val="15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200" spc="-1" strike="noStrike">
                <a:solidFill>
                  <a:srgbClr val="000000"/>
                </a:solidFill>
                <a:latin typeface="Aptos"/>
              </a:rPr>
              <a:t>Em comparação ao Brasil e estados vizinhos o RS desempenha pior tanto no comércio, como no segmento ampliado, nos últimos 3 meses;</a:t>
            </a:r>
            <a:endParaRPr b="0" lang="pt-BR" sz="22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endParaRPr b="0" lang="pt-BR" sz="22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endParaRPr b="0" lang="pt-BR" sz="2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pt-BR" sz="2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pt-BR" sz="2200" spc="-1" strike="noStrike">
              <a:latin typeface="Arial"/>
            </a:endParaRPr>
          </a:p>
        </p:txBody>
      </p:sp>
      <p:pic>
        <p:nvPicPr>
          <p:cNvPr id="99" name="Picture 2" descr="Desastres naturais causam R$ 32 bi em prejuízos em 2024 | Brasil 61"/>
          <p:cNvPicPr/>
          <p:nvPr/>
        </p:nvPicPr>
        <p:blipFill>
          <a:blip r:embed="rId1"/>
          <a:stretch/>
        </p:blipFill>
        <p:spPr>
          <a:xfrm>
            <a:off x="3938760" y="1453680"/>
            <a:ext cx="4052880" cy="1713960"/>
          </a:xfrm>
          <a:prstGeom prst="rect">
            <a:avLst/>
          </a:prstGeom>
          <a:ln>
            <a:noFill/>
          </a:ln>
        </p:spPr>
      </p:pic>
      <p:pic>
        <p:nvPicPr>
          <p:cNvPr id="100" name="Picture 2" descr="FCDL-RS - Federação das Câmaras de Dirigentes Lojistas do RS"/>
          <p:cNvPicPr/>
          <p:nvPr/>
        </p:nvPicPr>
        <p:blipFill>
          <a:blip r:embed="rId2"/>
          <a:stretch/>
        </p:blipFill>
        <p:spPr>
          <a:xfrm>
            <a:off x="177840" y="104400"/>
            <a:ext cx="2198160" cy="1335600"/>
          </a:xfrm>
          <a:prstGeom prst="rect">
            <a:avLst/>
          </a:prstGeom>
          <a:ln>
            <a:noFill/>
          </a:ln>
        </p:spPr>
      </p:pic>
      <p:pic>
        <p:nvPicPr>
          <p:cNvPr id="101" name="Picture 4" descr="CORECON-RS - Escola de Negócios da PUCRS seleciona professor para área de  Finanças"/>
          <p:cNvPicPr/>
          <p:nvPr/>
        </p:nvPicPr>
        <p:blipFill>
          <a:blip r:embed="rId3"/>
          <a:stretch/>
        </p:blipFill>
        <p:spPr>
          <a:xfrm>
            <a:off x="9720000" y="88920"/>
            <a:ext cx="2463840" cy="142272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CustomShape 1"/>
          <p:cNvSpPr/>
          <p:nvPr/>
        </p:nvSpPr>
        <p:spPr>
          <a:xfrm>
            <a:off x="0" y="0"/>
            <a:ext cx="12191400" cy="68572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103" name="Espaço Reservado para Conteúdo 3" descr=""/>
          <p:cNvPicPr/>
          <p:nvPr/>
        </p:nvPicPr>
        <p:blipFill>
          <a:blip r:embed="rId1"/>
          <a:stretch/>
        </p:blipFill>
        <p:spPr>
          <a:xfrm>
            <a:off x="2592000" y="1901160"/>
            <a:ext cx="7187400" cy="3643560"/>
          </a:xfrm>
          <a:prstGeom prst="rect">
            <a:avLst/>
          </a:prstGeom>
          <a:ln>
            <a:noFill/>
          </a:ln>
        </p:spPr>
      </p:pic>
      <p:sp>
        <p:nvSpPr>
          <p:cNvPr id="104" name="CustomShape 2"/>
          <p:cNvSpPr/>
          <p:nvPr/>
        </p:nvSpPr>
        <p:spPr>
          <a:xfrm>
            <a:off x="2880000" y="576000"/>
            <a:ext cx="6547680" cy="1064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0" lang="pt-BR" sz="3200" spc="-1" strike="noStrike">
                <a:solidFill>
                  <a:srgbClr val="000000"/>
                </a:solidFill>
                <a:latin typeface="Aptos"/>
                <a:ea typeface="DejaVu Sans"/>
              </a:rPr>
              <a:t>Comércio – </a:t>
            </a:r>
            <a:endParaRPr b="0" lang="pt-BR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pt-BR" sz="3200" spc="-1" strike="noStrike">
                <a:solidFill>
                  <a:srgbClr val="000000"/>
                </a:solidFill>
                <a:latin typeface="Aptos"/>
                <a:ea typeface="DejaVu Sans"/>
              </a:rPr>
              <a:t>Em Variações Percentuais</a:t>
            </a:r>
            <a:endParaRPr b="0" lang="pt-BR" sz="3200" spc="-1" strike="noStrike">
              <a:latin typeface="Arial"/>
            </a:endParaRPr>
          </a:p>
        </p:txBody>
      </p:sp>
      <p:sp>
        <p:nvSpPr>
          <p:cNvPr id="105" name="CustomShape 3"/>
          <p:cNvSpPr/>
          <p:nvPr/>
        </p:nvSpPr>
        <p:spPr>
          <a:xfrm>
            <a:off x="4139280" y="5761800"/>
            <a:ext cx="4541760" cy="638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pt-BR" sz="1800" spc="-1" strike="noStrike">
                <a:solidFill>
                  <a:srgbClr val="000000"/>
                </a:solidFill>
                <a:latin typeface="Aptos"/>
                <a:ea typeface="DejaVu Sans"/>
              </a:rPr>
              <a:t>Fonte&gt; IBGE, pesquisa mensal do comércio, último dado setembro</a:t>
            </a:r>
            <a:endParaRPr b="0" lang="pt-BR" sz="1800" spc="-1" strike="noStrike">
              <a:latin typeface="Arial"/>
            </a:endParaRPr>
          </a:p>
        </p:txBody>
      </p:sp>
      <p:pic>
        <p:nvPicPr>
          <p:cNvPr id="106" name="Picture 4" descr="CORECON-RS - Escola de Negócios da PUCRS seleciona professor para área de  Finanças"/>
          <p:cNvPicPr/>
          <p:nvPr/>
        </p:nvPicPr>
        <p:blipFill>
          <a:blip r:embed="rId2"/>
          <a:stretch/>
        </p:blipFill>
        <p:spPr>
          <a:xfrm>
            <a:off x="9657000" y="42480"/>
            <a:ext cx="2463840" cy="1422720"/>
          </a:xfrm>
          <a:prstGeom prst="rect">
            <a:avLst/>
          </a:prstGeom>
          <a:ln>
            <a:noFill/>
          </a:ln>
        </p:spPr>
      </p:pic>
      <p:pic>
        <p:nvPicPr>
          <p:cNvPr id="107" name="Picture 2" descr="FCDL-RS - Federação das Câmaras de Dirigentes Lojistas do RS"/>
          <p:cNvPicPr/>
          <p:nvPr/>
        </p:nvPicPr>
        <p:blipFill>
          <a:blip r:embed="rId3"/>
          <a:stretch/>
        </p:blipFill>
        <p:spPr>
          <a:xfrm>
            <a:off x="178200" y="104760"/>
            <a:ext cx="2198160" cy="13356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CustomShape 1"/>
          <p:cNvSpPr/>
          <p:nvPr/>
        </p:nvSpPr>
        <p:spPr>
          <a:xfrm>
            <a:off x="0" y="0"/>
            <a:ext cx="12191400" cy="68572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9" name="CustomShape 2"/>
          <p:cNvSpPr/>
          <p:nvPr/>
        </p:nvSpPr>
        <p:spPr>
          <a:xfrm>
            <a:off x="3168000" y="662760"/>
            <a:ext cx="6547680" cy="1064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0" lang="pt-BR" sz="3200" spc="-1" strike="noStrike">
                <a:solidFill>
                  <a:srgbClr val="000000"/>
                </a:solidFill>
                <a:latin typeface="Aptos"/>
                <a:ea typeface="DejaVu Sans"/>
              </a:rPr>
              <a:t>Comércio Ampliado – </a:t>
            </a:r>
            <a:endParaRPr b="0" lang="pt-BR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pt-BR" sz="3200" spc="-1" strike="noStrike">
                <a:solidFill>
                  <a:srgbClr val="000000"/>
                </a:solidFill>
                <a:latin typeface="Aptos"/>
                <a:ea typeface="DejaVu Sans"/>
              </a:rPr>
              <a:t>Em Variações Percentuais</a:t>
            </a:r>
            <a:endParaRPr b="0" lang="pt-BR" sz="3200" spc="-1" strike="noStrike">
              <a:latin typeface="Arial"/>
            </a:endParaRPr>
          </a:p>
        </p:txBody>
      </p:sp>
      <p:sp>
        <p:nvSpPr>
          <p:cNvPr id="110" name="CustomShape 3"/>
          <p:cNvSpPr/>
          <p:nvPr/>
        </p:nvSpPr>
        <p:spPr>
          <a:xfrm>
            <a:off x="4038480" y="6058440"/>
            <a:ext cx="4541760" cy="912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pt-BR" sz="1800" spc="-1" strike="noStrike">
                <a:solidFill>
                  <a:srgbClr val="000000"/>
                </a:solidFill>
                <a:latin typeface="Aptos"/>
                <a:ea typeface="DejaVu Sans"/>
              </a:rPr>
              <a:t>Fonte&gt; IBGE, pesquisa mensal do comércio,</a:t>
            </a:r>
            <a:endParaRPr b="0" lang="pt-BR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t-BR" sz="1800" spc="-1" strike="noStrike">
                <a:solidFill>
                  <a:srgbClr val="000000"/>
                </a:solidFill>
                <a:latin typeface="Aptos"/>
                <a:ea typeface="DejaVu Sans"/>
              </a:rPr>
              <a:t>último dado setembro</a:t>
            </a:r>
            <a:endParaRPr b="0" lang="pt-BR" sz="1800" spc="-1" strike="noStrike">
              <a:latin typeface="Arial"/>
            </a:endParaRPr>
          </a:p>
        </p:txBody>
      </p:sp>
      <p:pic>
        <p:nvPicPr>
          <p:cNvPr id="111" name="Imagem 9" descr=""/>
          <p:cNvPicPr/>
          <p:nvPr/>
        </p:nvPicPr>
        <p:blipFill>
          <a:blip r:embed="rId1"/>
          <a:stretch/>
        </p:blipFill>
        <p:spPr>
          <a:xfrm>
            <a:off x="2633400" y="2016000"/>
            <a:ext cx="7230240" cy="3888720"/>
          </a:xfrm>
          <a:prstGeom prst="rect">
            <a:avLst/>
          </a:prstGeom>
          <a:ln>
            <a:noFill/>
          </a:ln>
        </p:spPr>
      </p:pic>
      <p:pic>
        <p:nvPicPr>
          <p:cNvPr id="112" name="Picture 2" descr="FCDL-RS - Federação das Câmaras de Dirigentes Lojistas do RS"/>
          <p:cNvPicPr/>
          <p:nvPr/>
        </p:nvPicPr>
        <p:blipFill>
          <a:blip r:embed="rId2"/>
          <a:stretch/>
        </p:blipFill>
        <p:spPr>
          <a:xfrm>
            <a:off x="178200" y="104760"/>
            <a:ext cx="2198160" cy="1335600"/>
          </a:xfrm>
          <a:prstGeom prst="rect">
            <a:avLst/>
          </a:prstGeom>
          <a:ln>
            <a:noFill/>
          </a:ln>
        </p:spPr>
      </p:pic>
      <p:pic>
        <p:nvPicPr>
          <p:cNvPr id="113" name="Picture 4" descr="CORECON-RS - Escola de Negócios da PUCRS seleciona professor para área de  Finanças"/>
          <p:cNvPicPr/>
          <p:nvPr/>
        </p:nvPicPr>
        <p:blipFill>
          <a:blip r:embed="rId3"/>
          <a:stretch/>
        </p:blipFill>
        <p:spPr>
          <a:xfrm>
            <a:off x="9657360" y="42840"/>
            <a:ext cx="2463840" cy="142272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CustomShape 1"/>
          <p:cNvSpPr/>
          <p:nvPr/>
        </p:nvSpPr>
        <p:spPr>
          <a:xfrm>
            <a:off x="1008000" y="0"/>
            <a:ext cx="10514880" cy="1324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90000"/>
              </a:lnSpc>
            </a:pPr>
            <a:r>
              <a:rPr b="1" lang="pt-BR" sz="3600" spc="-1" strike="noStrike">
                <a:solidFill>
                  <a:srgbClr val="000000"/>
                </a:solidFill>
                <a:latin typeface="Aptos Display"/>
              </a:rPr>
              <a:t>Economia, Comércio e 2024</a:t>
            </a:r>
            <a:endParaRPr b="0" lang="pt-BR" sz="3600" spc="-1" strike="noStrike">
              <a:latin typeface="Arial"/>
            </a:endParaRPr>
          </a:p>
        </p:txBody>
      </p:sp>
      <p:sp>
        <p:nvSpPr>
          <p:cNvPr id="115" name="CustomShape 2"/>
          <p:cNvSpPr/>
          <p:nvPr/>
        </p:nvSpPr>
        <p:spPr>
          <a:xfrm>
            <a:off x="288000" y="3065040"/>
            <a:ext cx="10514880" cy="4350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marL="228600" indent="-227880" algn="just">
              <a:lnSpc>
                <a:spcPct val="15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400" spc="-1" strike="noStrike">
                <a:solidFill>
                  <a:srgbClr val="000000"/>
                </a:solidFill>
                <a:latin typeface="Aptos"/>
              </a:rPr>
              <a:t>Setores localizados, como materiais de construção ou hiper e supermercados tem comportamentos positivos isolados; </a:t>
            </a:r>
            <a:endParaRPr b="0" lang="pt-BR" sz="2400" spc="-1" strike="noStrike">
              <a:latin typeface="Arial"/>
            </a:endParaRPr>
          </a:p>
          <a:p>
            <a:pPr marL="228600" indent="-227880" algn="just">
              <a:lnSpc>
                <a:spcPct val="15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400" spc="-1" strike="noStrike">
                <a:solidFill>
                  <a:srgbClr val="000000"/>
                </a:solidFill>
                <a:latin typeface="Aptos"/>
              </a:rPr>
              <a:t>Auxílios não foram capazes de dinamizar o comércio local, poucos setores beneficiados tão somente tiveram reação curta;</a:t>
            </a:r>
            <a:endParaRPr b="0" lang="pt-BR" sz="2400" spc="-1" strike="noStrike">
              <a:latin typeface="Arial"/>
            </a:endParaRPr>
          </a:p>
          <a:p>
            <a:pPr marL="228600" indent="-227880" algn="just">
              <a:lnSpc>
                <a:spcPct val="15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400" spc="-1" strike="noStrike">
                <a:solidFill>
                  <a:srgbClr val="000000"/>
                </a:solidFill>
                <a:latin typeface="Aptos"/>
              </a:rPr>
              <a:t>Reposição do capital como preocupação do cidadão gaúcho. Consumo em segundo plano;</a:t>
            </a:r>
            <a:endParaRPr b="0" lang="pt-BR" sz="2400" spc="-1" strike="noStrike">
              <a:latin typeface="Arial"/>
            </a:endParaRPr>
          </a:p>
        </p:txBody>
      </p:sp>
      <p:pic>
        <p:nvPicPr>
          <p:cNvPr id="116" name="Picture 4" descr="Mais de 30 milhões de deslocamentos aconteceram por desastres ambientais no  último ano | CNN Brasil"/>
          <p:cNvPicPr/>
          <p:nvPr/>
        </p:nvPicPr>
        <p:blipFill>
          <a:blip r:embed="rId1"/>
          <a:stretch/>
        </p:blipFill>
        <p:spPr>
          <a:xfrm>
            <a:off x="4391640" y="1082520"/>
            <a:ext cx="2880000" cy="2157120"/>
          </a:xfrm>
          <a:prstGeom prst="rect">
            <a:avLst/>
          </a:prstGeom>
          <a:ln>
            <a:noFill/>
          </a:ln>
        </p:spPr>
      </p:pic>
      <p:pic>
        <p:nvPicPr>
          <p:cNvPr id="117" name="Picture 4" descr="CORECON-RS - Escola de Negócios da PUCRS seleciona professor para área de  Finanças"/>
          <p:cNvPicPr/>
          <p:nvPr/>
        </p:nvPicPr>
        <p:blipFill>
          <a:blip r:embed="rId2"/>
          <a:stretch/>
        </p:blipFill>
        <p:spPr>
          <a:xfrm>
            <a:off x="9657360" y="42840"/>
            <a:ext cx="2463840" cy="1422720"/>
          </a:xfrm>
          <a:prstGeom prst="rect">
            <a:avLst/>
          </a:prstGeom>
          <a:ln>
            <a:noFill/>
          </a:ln>
        </p:spPr>
      </p:pic>
      <p:pic>
        <p:nvPicPr>
          <p:cNvPr id="118" name="Picture 2" descr="FCDL-RS - Federação das Câmaras de Dirigentes Lojistas do RS"/>
          <p:cNvPicPr/>
          <p:nvPr/>
        </p:nvPicPr>
        <p:blipFill>
          <a:blip r:embed="rId3"/>
          <a:stretch/>
        </p:blipFill>
        <p:spPr>
          <a:xfrm>
            <a:off x="178560" y="105120"/>
            <a:ext cx="2198160" cy="13356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CustomShape 1"/>
          <p:cNvSpPr/>
          <p:nvPr/>
        </p:nvSpPr>
        <p:spPr>
          <a:xfrm>
            <a:off x="0" y="0"/>
            <a:ext cx="12191400" cy="6856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0" name="CustomShape 2"/>
          <p:cNvSpPr/>
          <p:nvPr/>
        </p:nvSpPr>
        <p:spPr>
          <a:xfrm>
            <a:off x="1113840" y="3130200"/>
            <a:ext cx="4035600" cy="2386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>
              <a:lnSpc>
                <a:spcPct val="90000"/>
              </a:lnSpc>
            </a:pPr>
            <a:r>
              <a:rPr b="0" lang="pt-BR" sz="5400" spc="-1" strike="noStrike">
                <a:solidFill>
                  <a:srgbClr val="000000"/>
                </a:solidFill>
                <a:latin typeface="Aptos Display"/>
              </a:rPr>
              <a:t>2025 ?</a:t>
            </a:r>
            <a:endParaRPr b="0" lang="pt-BR" sz="5400" spc="-1" strike="noStrike">
              <a:latin typeface="Arial"/>
            </a:endParaRPr>
          </a:p>
        </p:txBody>
      </p:sp>
      <p:grpSp>
        <p:nvGrpSpPr>
          <p:cNvPr id="121" name="Group 3"/>
          <p:cNvGrpSpPr/>
          <p:nvPr/>
        </p:nvGrpSpPr>
        <p:grpSpPr>
          <a:xfrm>
            <a:off x="0" y="3154320"/>
            <a:ext cx="730800" cy="672840"/>
            <a:chOff x="0" y="3154320"/>
            <a:chExt cx="730800" cy="672840"/>
          </a:xfrm>
        </p:grpSpPr>
        <p:sp>
          <p:nvSpPr>
            <p:cNvPr id="122" name="CustomShape 4"/>
            <p:cNvSpPr/>
            <p:nvPr/>
          </p:nvSpPr>
          <p:spPr>
            <a:xfrm>
              <a:off x="0" y="3154320"/>
              <a:ext cx="195120" cy="67284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23" name="CustomShape 5"/>
            <p:cNvSpPr/>
            <p:nvPr/>
          </p:nvSpPr>
          <p:spPr>
            <a:xfrm>
              <a:off x="267840" y="3154320"/>
              <a:ext cx="195120" cy="67284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24" name="CustomShape 6"/>
            <p:cNvSpPr/>
            <p:nvPr/>
          </p:nvSpPr>
          <p:spPr>
            <a:xfrm>
              <a:off x="535680" y="3154320"/>
              <a:ext cx="195120" cy="67284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  <p:sp>
        <p:nvSpPr>
          <p:cNvPr id="125" name="CustomShape 7"/>
          <p:cNvSpPr/>
          <p:nvPr/>
        </p:nvSpPr>
        <p:spPr>
          <a:xfrm flipH="1">
            <a:off x="10697040" y="0"/>
            <a:ext cx="1493640" cy="685728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6" name="CustomShape 8"/>
          <p:cNvSpPr/>
          <p:nvPr/>
        </p:nvSpPr>
        <p:spPr>
          <a:xfrm>
            <a:off x="5685840" y="392040"/>
            <a:ext cx="6008760" cy="601632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algn="t" blurRad="139700" dir="5400000" dist="127080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127" name="Picture 4" descr="Ano-Novo e Réveillon: história, significado, tradições"/>
          <p:cNvPicPr/>
          <p:nvPr/>
        </p:nvPicPr>
        <p:blipFill>
          <a:blip r:embed="rId1"/>
          <a:srcRect l="19997" t="0" r="12603" b="0"/>
          <a:stretch/>
        </p:blipFill>
        <p:spPr>
          <a:xfrm>
            <a:off x="5922360" y="666720"/>
            <a:ext cx="5535360" cy="5465160"/>
          </a:xfrm>
          <a:prstGeom prst="rect">
            <a:avLst/>
          </a:prstGeom>
          <a:ln>
            <a:noFill/>
          </a:ln>
        </p:spPr>
      </p:pic>
      <p:pic>
        <p:nvPicPr>
          <p:cNvPr id="128" name="Picture 2" descr="FCDL-RS - Federação das Câmaras de Dirigentes Lojistas do RS"/>
          <p:cNvPicPr/>
          <p:nvPr/>
        </p:nvPicPr>
        <p:blipFill>
          <a:blip r:embed="rId2"/>
          <a:stretch/>
        </p:blipFill>
        <p:spPr>
          <a:xfrm>
            <a:off x="178920" y="105480"/>
            <a:ext cx="2198160" cy="1335600"/>
          </a:xfrm>
          <a:prstGeom prst="rect">
            <a:avLst/>
          </a:prstGeom>
          <a:ln>
            <a:noFill/>
          </a:ln>
        </p:spPr>
      </p:pic>
      <p:pic>
        <p:nvPicPr>
          <p:cNvPr id="129" name="Picture 4" descr="CORECON-RS - Escola de Negócios da PUCRS seleciona professor para área de  Finanças"/>
          <p:cNvPicPr/>
          <p:nvPr/>
        </p:nvPicPr>
        <p:blipFill>
          <a:blip r:embed="rId3"/>
          <a:stretch/>
        </p:blipFill>
        <p:spPr>
          <a:xfrm>
            <a:off x="3458160" y="16920"/>
            <a:ext cx="2463840" cy="142272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CustomShape 1"/>
          <p:cNvSpPr/>
          <p:nvPr/>
        </p:nvSpPr>
        <p:spPr>
          <a:xfrm>
            <a:off x="0" y="0"/>
            <a:ext cx="12188160" cy="68572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1" name="CustomShape 2"/>
          <p:cNvSpPr/>
          <p:nvPr/>
        </p:nvSpPr>
        <p:spPr>
          <a:xfrm>
            <a:off x="572400" y="936000"/>
            <a:ext cx="11017800" cy="1433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rmAutofit/>
          </a:bodyPr>
          <a:p>
            <a:pPr algn="ctr">
              <a:lnSpc>
                <a:spcPct val="90000"/>
              </a:lnSpc>
            </a:pPr>
            <a:r>
              <a:rPr b="1" lang="pt-BR" sz="5400" spc="-1" strike="noStrike">
                <a:solidFill>
                  <a:srgbClr val="000000"/>
                </a:solidFill>
                <a:latin typeface="Aptos Display"/>
              </a:rPr>
              <a:t>Economia, Comércio e 2025</a:t>
            </a:r>
            <a:endParaRPr b="0" lang="pt-BR" sz="5400" spc="-1" strike="noStrike">
              <a:latin typeface="Arial"/>
            </a:endParaRPr>
          </a:p>
        </p:txBody>
      </p:sp>
      <p:sp>
        <p:nvSpPr>
          <p:cNvPr id="132" name="CustomShape 3"/>
          <p:cNvSpPr/>
          <p:nvPr/>
        </p:nvSpPr>
        <p:spPr>
          <a:xfrm>
            <a:off x="619560" y="2448000"/>
            <a:ext cx="10972080" cy="17640"/>
          </a:xfrm>
          <a:custGeom>
            <a:avLst/>
            <a:gdLst/>
            <a:ahLst/>
            <a:rect l="l" t="t" r="r" b="b"/>
            <a:pathLst>
              <a:path w="10972800" h="18288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cap="rnd" w="44280">
            <a:solidFill>
              <a:schemeClr val="accent2">
                <a:alpha val="75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3" name="CustomShape 4"/>
          <p:cNvSpPr/>
          <p:nvPr/>
        </p:nvSpPr>
        <p:spPr>
          <a:xfrm>
            <a:off x="504000" y="2739240"/>
            <a:ext cx="6712920" cy="4118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200" spc="-1" strike="noStrike">
                <a:solidFill>
                  <a:srgbClr val="000000"/>
                </a:solidFill>
                <a:latin typeface="Aptos"/>
              </a:rPr>
              <a:t>Destaque para a possibilidade de isenção do IR;</a:t>
            </a:r>
            <a:endParaRPr b="0" lang="pt-BR" sz="2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pt-BR" sz="2200" spc="-1" strike="noStrike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200" spc="-1" strike="noStrike">
                <a:solidFill>
                  <a:srgbClr val="000000"/>
                </a:solidFill>
                <a:latin typeface="Aptos"/>
              </a:rPr>
              <a:t>Possibilidade de novo incremento no comércio com renda disponível aos brasileiros entre 1 e 4 salários mínimos;</a:t>
            </a:r>
            <a:endParaRPr b="0" lang="pt-BR" sz="2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pt-BR" sz="2200" spc="-1" strike="noStrike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200" spc="-1" strike="noStrike">
                <a:solidFill>
                  <a:srgbClr val="000000"/>
                </a:solidFill>
                <a:latin typeface="Aptos"/>
              </a:rPr>
              <a:t>Resgate de uma defasagem histórica que pressiona o poder de compra do cidadão e pode gerar incremento de atividade no varejo;</a:t>
            </a:r>
            <a:endParaRPr b="0" lang="pt-BR" sz="2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pt-BR" sz="2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pt-BR" sz="2200" spc="-1" strike="noStrike">
              <a:latin typeface="Arial"/>
            </a:endParaRPr>
          </a:p>
        </p:txBody>
      </p:sp>
      <p:pic>
        <p:nvPicPr>
          <p:cNvPr id="134" name="Picture 2" descr="Arquivos como recorrer do imposto de renda - Jornal Contábil"/>
          <p:cNvPicPr/>
          <p:nvPr/>
        </p:nvPicPr>
        <p:blipFill>
          <a:blip r:embed="rId1"/>
          <a:srcRect l="25246" t="0" r="14799" b="0"/>
          <a:stretch/>
        </p:blipFill>
        <p:spPr>
          <a:xfrm>
            <a:off x="7711920" y="2664000"/>
            <a:ext cx="3015720" cy="4100040"/>
          </a:xfrm>
          <a:prstGeom prst="rect">
            <a:avLst/>
          </a:prstGeom>
          <a:ln>
            <a:noFill/>
          </a:ln>
        </p:spPr>
      </p:pic>
      <p:pic>
        <p:nvPicPr>
          <p:cNvPr id="135" name="Picture 4" descr="CORECON-RS - Escola de Negócios da PUCRS seleciona professor para área de  Finanças"/>
          <p:cNvPicPr/>
          <p:nvPr/>
        </p:nvPicPr>
        <p:blipFill>
          <a:blip r:embed="rId2"/>
          <a:stretch/>
        </p:blipFill>
        <p:spPr>
          <a:xfrm>
            <a:off x="9657720" y="43200"/>
            <a:ext cx="2463840" cy="1422720"/>
          </a:xfrm>
          <a:prstGeom prst="rect">
            <a:avLst/>
          </a:prstGeom>
          <a:ln>
            <a:noFill/>
          </a:ln>
        </p:spPr>
      </p:pic>
      <p:pic>
        <p:nvPicPr>
          <p:cNvPr id="136" name="Picture 2" descr="FCDL-RS - Federação das Câmaras de Dirigentes Lojistas do RS"/>
          <p:cNvPicPr/>
          <p:nvPr/>
        </p:nvPicPr>
        <p:blipFill>
          <a:blip r:embed="rId3"/>
          <a:stretch/>
        </p:blipFill>
        <p:spPr>
          <a:xfrm>
            <a:off x="178920" y="105480"/>
            <a:ext cx="2198160" cy="13356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CustomShape 1"/>
          <p:cNvSpPr/>
          <p:nvPr/>
        </p:nvSpPr>
        <p:spPr>
          <a:xfrm>
            <a:off x="0" y="0"/>
            <a:ext cx="12191400" cy="6856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8" name="CustomShape 2"/>
          <p:cNvSpPr/>
          <p:nvPr/>
        </p:nvSpPr>
        <p:spPr>
          <a:xfrm>
            <a:off x="1152000" y="1440000"/>
            <a:ext cx="4391640" cy="2386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 fontScale="97000"/>
          </a:bodyPr>
          <a:p>
            <a:pPr>
              <a:lnSpc>
                <a:spcPct val="90000"/>
              </a:lnSpc>
            </a:pPr>
            <a:r>
              <a:rPr b="1" lang="pt-BR" sz="5400" spc="-1" strike="noStrike">
                <a:solidFill>
                  <a:srgbClr val="000000"/>
                </a:solidFill>
                <a:latin typeface="Aptos Display"/>
              </a:rPr>
              <a:t>Economia, Comércio e 2025</a:t>
            </a:r>
            <a:endParaRPr b="0" lang="pt-BR" sz="5400" spc="-1" strike="noStrike">
              <a:latin typeface="Arial"/>
            </a:endParaRPr>
          </a:p>
        </p:txBody>
      </p:sp>
      <p:sp>
        <p:nvSpPr>
          <p:cNvPr id="139" name="CustomShape 3"/>
          <p:cNvSpPr/>
          <p:nvPr/>
        </p:nvSpPr>
        <p:spPr>
          <a:xfrm>
            <a:off x="216000" y="4824000"/>
            <a:ext cx="5327640" cy="1709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i="1" lang="pt-BR" sz="3200" spc="-1" strike="noStrike">
                <a:solidFill>
                  <a:srgbClr val="000000"/>
                </a:solidFill>
                <a:latin typeface="Aptos"/>
              </a:rPr>
              <a:t>Grupos de Despesa com Alto Impacto para a Isenção do IR</a:t>
            </a:r>
            <a:endParaRPr b="0" lang="pt-BR" sz="3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i="1" lang="pt-BR" sz="3200" spc="-1" strike="noStrike">
                <a:solidFill>
                  <a:srgbClr val="000000"/>
                </a:solidFill>
                <a:latin typeface="Aptos"/>
              </a:rPr>
              <a:t>Em %</a:t>
            </a:r>
            <a:endParaRPr b="0" lang="pt-BR" sz="3200" spc="-1" strike="noStrike">
              <a:latin typeface="Arial"/>
            </a:endParaRPr>
          </a:p>
        </p:txBody>
      </p:sp>
      <p:grpSp>
        <p:nvGrpSpPr>
          <p:cNvPr id="140" name="Group 4"/>
          <p:cNvGrpSpPr/>
          <p:nvPr/>
        </p:nvGrpSpPr>
        <p:grpSpPr>
          <a:xfrm>
            <a:off x="0" y="2985120"/>
            <a:ext cx="730800" cy="672840"/>
            <a:chOff x="0" y="2985120"/>
            <a:chExt cx="730800" cy="672840"/>
          </a:xfrm>
        </p:grpSpPr>
        <p:sp>
          <p:nvSpPr>
            <p:cNvPr id="141" name="CustomShape 5"/>
            <p:cNvSpPr/>
            <p:nvPr/>
          </p:nvSpPr>
          <p:spPr>
            <a:xfrm>
              <a:off x="0" y="2985120"/>
              <a:ext cx="195120" cy="67284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42" name="CustomShape 6"/>
            <p:cNvSpPr/>
            <p:nvPr/>
          </p:nvSpPr>
          <p:spPr>
            <a:xfrm>
              <a:off x="267840" y="2985120"/>
              <a:ext cx="195120" cy="67284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43" name="CustomShape 7"/>
            <p:cNvSpPr/>
            <p:nvPr/>
          </p:nvSpPr>
          <p:spPr>
            <a:xfrm>
              <a:off x="535680" y="2985120"/>
              <a:ext cx="195120" cy="67284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  <p:sp>
        <p:nvSpPr>
          <p:cNvPr id="144" name="CustomShape 8"/>
          <p:cNvSpPr/>
          <p:nvPr/>
        </p:nvSpPr>
        <p:spPr>
          <a:xfrm flipH="1">
            <a:off x="10697040" y="0"/>
            <a:ext cx="1493640" cy="685728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5" name="CustomShape 9"/>
          <p:cNvSpPr/>
          <p:nvPr/>
        </p:nvSpPr>
        <p:spPr>
          <a:xfrm>
            <a:off x="5685840" y="463320"/>
            <a:ext cx="6008760" cy="601632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algn="t" blurRad="139700" dir="5400000" dist="127080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aphicFrame>
        <p:nvGraphicFramePr>
          <p:cNvPr id="146" name="Table 10"/>
          <p:cNvGraphicFramePr/>
          <p:nvPr/>
        </p:nvGraphicFramePr>
        <p:xfrm>
          <a:off x="5941080" y="1563120"/>
          <a:ext cx="5535360" cy="4546440"/>
        </p:xfrm>
        <a:graphic>
          <a:graphicData uri="http://schemas.openxmlformats.org/drawingml/2006/table">
            <a:tbl>
              <a:tblPr/>
              <a:tblGrid>
                <a:gridCol w="2825280"/>
                <a:gridCol w="755640"/>
                <a:gridCol w="755640"/>
                <a:gridCol w="1199160"/>
              </a:tblGrid>
              <a:tr h="349560">
                <a:tc>
                  <a:txBody>
                    <a:bodyPr lIns="13320" rIns="1332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pt-BR" sz="18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 </a:t>
                      </a:r>
                      <a:r>
                        <a:rPr b="1" lang="pt-BR" sz="18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TRANSPORTES</a:t>
                      </a:r>
                      <a:endParaRPr b="0" lang="pt-BR" sz="1800" spc="-1" strike="noStrike">
                        <a:latin typeface="Arial"/>
                      </a:endParaRPr>
                    </a:p>
                  </a:txBody>
                  <a:tcPr marL="13320" marR="1332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8720">
                      <a:solidFill>
                        <a:srgbClr val="156082"/>
                      </a:solidFill>
                    </a:lnB>
                    <a:noFill/>
                  </a:tcPr>
                </a:tc>
                <a:tc>
                  <a:tcPr marL="13320" marR="1332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8720">
                      <a:solidFill>
                        <a:srgbClr val="156082"/>
                      </a:solidFill>
                    </a:lnB>
                    <a:noFill/>
                  </a:tcPr>
                </a:tc>
                <a:tc>
                  <a:tcPr marL="13320" marR="1332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8720">
                      <a:solidFill>
                        <a:srgbClr val="156082"/>
                      </a:solidFill>
                    </a:lnB>
                    <a:noFill/>
                  </a:tcPr>
                </a:tc>
                <a:tc>
                  <a:txBody>
                    <a:bodyPr lIns="13320" rIns="1332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1" lang="pt-BR" sz="18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19.30</a:t>
                      </a:r>
                      <a:endParaRPr b="0" lang="pt-BR" sz="1800" spc="-1" strike="noStrike">
                        <a:latin typeface="Arial"/>
                      </a:endParaRPr>
                    </a:p>
                  </a:txBody>
                  <a:tcPr marL="13320" marR="1332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8720">
                      <a:solidFill>
                        <a:srgbClr val="156082"/>
                      </a:solidFill>
                    </a:lnB>
                    <a:noFill/>
                  </a:tcPr>
                </a:tc>
              </a:tr>
              <a:tr h="349560">
                <a:tc>
                  <a:txBody>
                    <a:bodyPr lIns="13320" rIns="1332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pt-BR" sz="18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 </a:t>
                      </a:r>
                      <a:r>
                        <a:rPr b="0" lang="pt-BR" sz="18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HABITAÇÃO</a:t>
                      </a:r>
                      <a:endParaRPr b="0" lang="pt-BR" sz="1800" spc="-1" strike="noStrike">
                        <a:latin typeface="Arial"/>
                      </a:endParaRPr>
                    </a:p>
                  </a:txBody>
                  <a:tcPr marL="13320" marR="13320">
                    <a:lnL w="12240">
                      <a:noFill/>
                    </a:lnL>
                    <a:lnR w="12240">
                      <a:noFill/>
                    </a:lnR>
                    <a:lnT w="18720">
                      <a:solidFill>
                        <a:srgbClr val="156082"/>
                      </a:solidFill>
                    </a:lnT>
                    <a:lnB w="28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13320" marR="13320">
                    <a:lnL w="12240">
                      <a:noFill/>
                    </a:lnL>
                    <a:lnR w="12240">
                      <a:noFill/>
                    </a:lnR>
                    <a:lnT w="18720">
                      <a:solidFill>
                        <a:srgbClr val="156082"/>
                      </a:solidFill>
                    </a:lnT>
                    <a:lnB w="28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13320" marR="13320">
                    <a:lnL w="12240">
                      <a:noFill/>
                    </a:lnL>
                    <a:lnR w="12240">
                      <a:noFill/>
                    </a:lnR>
                    <a:lnT w="18720">
                      <a:solidFill>
                        <a:srgbClr val="156082"/>
                      </a:solidFill>
                    </a:lnT>
                    <a:lnB w="28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3320" rIns="1332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pt-BR" sz="18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11.54</a:t>
                      </a:r>
                      <a:endParaRPr b="0" lang="pt-BR" sz="1800" spc="-1" strike="noStrike">
                        <a:latin typeface="Arial"/>
                      </a:endParaRPr>
                    </a:p>
                  </a:txBody>
                  <a:tcPr marL="13320" marR="13320">
                    <a:lnL w="12240">
                      <a:noFill/>
                    </a:lnL>
                    <a:lnR w="12240">
                      <a:noFill/>
                    </a:lnR>
                    <a:lnT w="18720">
                      <a:solidFill>
                        <a:srgbClr val="156082"/>
                      </a:solidFill>
                    </a:lnT>
                    <a:lnB w="288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49560">
                <a:tc gridSpan="3">
                  <a:txBody>
                    <a:bodyPr lIns="13320" rIns="1332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pt-BR" sz="18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 </a:t>
                      </a:r>
                      <a:r>
                        <a:rPr b="0" lang="pt-BR" sz="18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SAÚDE E CUIDADOS PESSOAIS</a:t>
                      </a:r>
                      <a:endParaRPr b="0" lang="pt-BR" sz="1800" spc="-1" strike="noStrike">
                        <a:latin typeface="Arial"/>
                      </a:endParaRPr>
                    </a:p>
                  </a:txBody>
                  <a:tcPr marL="13320" marR="13320">
                    <a:lnL w="12240">
                      <a:noFill/>
                    </a:lnL>
                    <a:lnR w="12240">
                      <a:noFill/>
                    </a:lnR>
                    <a:lnT w="2880">
                      <a:solidFill>
                        <a:srgbClr val="000000"/>
                      </a:solidFill>
                    </a:lnT>
                    <a:lnB w="288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 lIns="13320" rIns="1332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pt-BR" sz="18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10.16</a:t>
                      </a:r>
                      <a:endParaRPr b="0" lang="pt-BR" sz="1800" spc="-1" strike="noStrike">
                        <a:latin typeface="Arial"/>
                      </a:endParaRPr>
                    </a:p>
                  </a:txBody>
                  <a:tcPr marL="13320" marR="13320">
                    <a:lnL w="12240">
                      <a:noFill/>
                    </a:lnL>
                    <a:lnR w="12240">
                      <a:noFill/>
                    </a:lnR>
                    <a:lnT w="2880">
                      <a:solidFill>
                        <a:srgbClr val="000000"/>
                      </a:solidFill>
                    </a:lnT>
                    <a:lnB w="288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49560">
                <a:tc gridSpan="2">
                  <a:txBody>
                    <a:bodyPr lIns="13320" rIns="1332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pt-BR" sz="18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 </a:t>
                      </a:r>
                      <a:r>
                        <a:rPr b="0" lang="pt-BR" sz="18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VEÍCULO PRÓPRIO</a:t>
                      </a:r>
                      <a:endParaRPr b="0" lang="pt-BR" sz="1800" spc="-1" strike="noStrike">
                        <a:latin typeface="Arial"/>
                      </a:endParaRPr>
                    </a:p>
                  </a:txBody>
                  <a:tcPr marL="13320" marR="13320">
                    <a:lnL w="12240">
                      <a:noFill/>
                    </a:lnL>
                    <a:lnR w="12240">
                      <a:noFill/>
                    </a:lnR>
                    <a:lnT w="2880">
                      <a:solidFill>
                        <a:srgbClr val="000000"/>
                      </a:solidFill>
                    </a:lnT>
                    <a:lnB w="288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>
                  <a:tcPr marL="13320" marR="13320">
                    <a:lnL w="12240">
                      <a:noFill/>
                    </a:lnL>
                    <a:lnR w="12240">
                      <a:noFill/>
                    </a:lnR>
                    <a:lnT w="2880">
                      <a:solidFill>
                        <a:srgbClr val="000000"/>
                      </a:solidFill>
                    </a:lnT>
                    <a:lnB w="28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3320" rIns="1332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pt-BR" sz="18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8.96</a:t>
                      </a:r>
                      <a:endParaRPr b="0" lang="pt-BR" sz="1800" spc="-1" strike="noStrike">
                        <a:latin typeface="Arial"/>
                      </a:endParaRPr>
                    </a:p>
                  </a:txBody>
                  <a:tcPr marL="13320" marR="13320">
                    <a:lnL w="12240">
                      <a:noFill/>
                    </a:lnL>
                    <a:lnR w="12240">
                      <a:noFill/>
                    </a:lnR>
                    <a:lnT w="2880">
                      <a:solidFill>
                        <a:srgbClr val="000000"/>
                      </a:solidFill>
                    </a:lnT>
                    <a:lnB w="288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49560">
                <a:tc gridSpan="2">
                  <a:txBody>
                    <a:bodyPr lIns="13320" rIns="1332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pt-BR" sz="18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 </a:t>
                      </a:r>
                      <a:r>
                        <a:rPr b="0" lang="pt-BR" sz="18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DESPESAS PESSOAIS</a:t>
                      </a:r>
                      <a:endParaRPr b="0" lang="pt-BR" sz="1800" spc="-1" strike="noStrike">
                        <a:latin typeface="Arial"/>
                      </a:endParaRPr>
                    </a:p>
                  </a:txBody>
                  <a:tcPr marL="13320" marR="13320">
                    <a:lnL w="12240">
                      <a:noFill/>
                    </a:lnL>
                    <a:lnR w="12240">
                      <a:noFill/>
                    </a:lnR>
                    <a:lnT w="2880">
                      <a:solidFill>
                        <a:srgbClr val="000000"/>
                      </a:solidFill>
                    </a:lnT>
                    <a:lnB w="288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>
                  <a:tcPr marL="13320" marR="13320">
                    <a:lnL w="12240">
                      <a:noFill/>
                    </a:lnL>
                    <a:lnR w="12240">
                      <a:noFill/>
                    </a:lnR>
                    <a:lnT w="2880">
                      <a:solidFill>
                        <a:srgbClr val="000000"/>
                      </a:solidFill>
                    </a:lnT>
                    <a:lnB w="28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3320" rIns="1332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pt-BR" sz="18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7.57</a:t>
                      </a:r>
                      <a:endParaRPr b="0" lang="pt-BR" sz="1800" spc="-1" strike="noStrike">
                        <a:latin typeface="Arial"/>
                      </a:endParaRPr>
                    </a:p>
                  </a:txBody>
                  <a:tcPr marL="13320" marR="13320">
                    <a:lnL w="12240">
                      <a:noFill/>
                    </a:lnL>
                    <a:lnR w="12240">
                      <a:noFill/>
                    </a:lnR>
                    <a:lnT w="2880">
                      <a:solidFill>
                        <a:srgbClr val="000000"/>
                      </a:solidFill>
                    </a:lnT>
                    <a:lnB w="288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49560">
                <a:tc gridSpan="2">
                  <a:txBody>
                    <a:bodyPr lIns="13320" rIns="1332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pt-BR" sz="18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 </a:t>
                      </a:r>
                      <a:r>
                        <a:rPr b="0" lang="pt-BR" sz="18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COMBUSTÍVEIS E ENERGIA</a:t>
                      </a:r>
                      <a:endParaRPr b="0" lang="pt-BR" sz="1800" spc="-1" strike="noStrike">
                        <a:latin typeface="Arial"/>
                      </a:endParaRPr>
                    </a:p>
                  </a:txBody>
                  <a:tcPr marL="13320" marR="13320">
                    <a:lnL w="12240">
                      <a:noFill/>
                    </a:lnL>
                    <a:lnR w="12240">
                      <a:noFill/>
                    </a:lnR>
                    <a:lnT w="2880">
                      <a:solidFill>
                        <a:srgbClr val="000000"/>
                      </a:solidFill>
                    </a:lnT>
                    <a:lnB w="288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>
                  <a:tcPr marL="13320" marR="13320">
                    <a:lnL w="12240">
                      <a:noFill/>
                    </a:lnL>
                    <a:lnR w="12240">
                      <a:noFill/>
                    </a:lnR>
                    <a:lnT w="2880">
                      <a:solidFill>
                        <a:srgbClr val="000000"/>
                      </a:solidFill>
                    </a:lnT>
                    <a:lnB w="28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3320" rIns="1332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pt-BR" sz="18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6.93</a:t>
                      </a:r>
                      <a:endParaRPr b="0" lang="pt-BR" sz="1800" spc="-1" strike="noStrike">
                        <a:latin typeface="Arial"/>
                      </a:endParaRPr>
                    </a:p>
                  </a:txBody>
                  <a:tcPr marL="13320" marR="13320">
                    <a:lnL w="12240">
                      <a:noFill/>
                    </a:lnL>
                    <a:lnR w="12240">
                      <a:noFill/>
                    </a:lnR>
                    <a:lnT w="2880">
                      <a:solidFill>
                        <a:srgbClr val="000000"/>
                      </a:solidFill>
                    </a:lnT>
                    <a:lnB w="288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49560">
                <a:tc gridSpan="3">
                  <a:txBody>
                    <a:bodyPr lIns="13320" rIns="1332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pt-BR" sz="18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 </a:t>
                      </a:r>
                      <a:r>
                        <a:rPr b="0" lang="pt-BR" sz="18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ENCARGOS E MANUTENÇÃO (RESID)</a:t>
                      </a:r>
                      <a:endParaRPr b="0" lang="pt-BR" sz="1800" spc="-1" strike="noStrike">
                        <a:latin typeface="Arial"/>
                      </a:endParaRPr>
                    </a:p>
                  </a:txBody>
                  <a:tcPr marL="13320" marR="13320">
                    <a:lnL w="12240">
                      <a:noFill/>
                    </a:lnL>
                    <a:lnR w="12240">
                      <a:noFill/>
                    </a:lnR>
                    <a:lnT w="2880">
                      <a:solidFill>
                        <a:srgbClr val="000000"/>
                      </a:solidFill>
                    </a:lnT>
                    <a:lnB w="288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 lIns="13320" rIns="1332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pt-BR" sz="18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6.87</a:t>
                      </a:r>
                      <a:endParaRPr b="0" lang="pt-BR" sz="1800" spc="-1" strike="noStrike">
                        <a:latin typeface="Arial"/>
                      </a:endParaRPr>
                    </a:p>
                  </a:txBody>
                  <a:tcPr marL="13320" marR="13320">
                    <a:lnL w="12240">
                      <a:noFill/>
                    </a:lnL>
                    <a:lnR w="12240">
                      <a:noFill/>
                    </a:lnR>
                    <a:lnT w="2880">
                      <a:solidFill>
                        <a:srgbClr val="000000"/>
                      </a:solidFill>
                    </a:lnT>
                    <a:lnB w="288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49560">
                <a:tc gridSpan="2">
                  <a:txBody>
                    <a:bodyPr lIns="13320" rIns="1332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pt-BR" sz="18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 </a:t>
                      </a:r>
                      <a:r>
                        <a:rPr b="0" lang="pt-BR" sz="18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ALUGUEL E TAXAS</a:t>
                      </a:r>
                      <a:endParaRPr b="0" lang="pt-BR" sz="1800" spc="-1" strike="noStrike">
                        <a:latin typeface="Arial"/>
                      </a:endParaRPr>
                    </a:p>
                  </a:txBody>
                  <a:tcPr marL="13320" marR="13320">
                    <a:lnL w="12240">
                      <a:noFill/>
                    </a:lnL>
                    <a:lnR w="12240">
                      <a:noFill/>
                    </a:lnR>
                    <a:lnT w="2880">
                      <a:solidFill>
                        <a:srgbClr val="000000"/>
                      </a:solidFill>
                    </a:lnT>
                    <a:lnB w="288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>
                  <a:tcPr marL="13320" marR="13320">
                    <a:lnL w="12240">
                      <a:noFill/>
                    </a:lnL>
                    <a:lnR w="12240">
                      <a:noFill/>
                    </a:lnR>
                    <a:lnT w="2880">
                      <a:solidFill>
                        <a:srgbClr val="000000"/>
                      </a:solidFill>
                    </a:lnT>
                    <a:lnB w="28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3320" rIns="1332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pt-BR" sz="18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6.41</a:t>
                      </a:r>
                      <a:endParaRPr b="0" lang="pt-BR" sz="1800" spc="-1" strike="noStrike">
                        <a:latin typeface="Arial"/>
                      </a:endParaRPr>
                    </a:p>
                  </a:txBody>
                  <a:tcPr marL="13320" marR="13320">
                    <a:lnL w="12240">
                      <a:noFill/>
                    </a:lnL>
                    <a:lnR w="12240">
                      <a:noFill/>
                    </a:lnR>
                    <a:lnT w="2880">
                      <a:solidFill>
                        <a:srgbClr val="000000"/>
                      </a:solidFill>
                    </a:lnT>
                    <a:lnB w="288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49560">
                <a:tc>
                  <a:txBody>
                    <a:bodyPr lIns="13320" rIns="1332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pt-BR" sz="18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 </a:t>
                      </a:r>
                      <a:r>
                        <a:rPr b="0" lang="pt-BR" sz="18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VESTUÁRIO</a:t>
                      </a:r>
                      <a:endParaRPr b="0" lang="pt-BR" sz="1800" spc="-1" strike="noStrike">
                        <a:latin typeface="Arial"/>
                      </a:endParaRPr>
                    </a:p>
                  </a:txBody>
                  <a:tcPr marL="13320" marR="13320">
                    <a:lnL w="12240">
                      <a:noFill/>
                    </a:lnL>
                    <a:lnR w="12240">
                      <a:noFill/>
                    </a:lnR>
                    <a:lnT w="2880">
                      <a:solidFill>
                        <a:srgbClr val="000000"/>
                      </a:solidFill>
                    </a:lnT>
                    <a:lnB w="28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13320" marR="13320">
                    <a:lnL w="12240">
                      <a:noFill/>
                    </a:lnL>
                    <a:lnR w="12240">
                      <a:noFill/>
                    </a:lnR>
                    <a:lnT w="2880">
                      <a:solidFill>
                        <a:srgbClr val="000000"/>
                      </a:solidFill>
                    </a:lnT>
                    <a:lnB w="28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13320" marR="13320">
                    <a:lnL w="12240">
                      <a:noFill/>
                    </a:lnL>
                    <a:lnR w="12240">
                      <a:noFill/>
                    </a:lnR>
                    <a:lnT w="2880">
                      <a:solidFill>
                        <a:srgbClr val="000000"/>
                      </a:solidFill>
                    </a:lnT>
                    <a:lnB w="28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3320" rIns="1332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pt-BR" sz="18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5.51</a:t>
                      </a:r>
                      <a:endParaRPr b="0" lang="pt-BR" sz="1800" spc="-1" strike="noStrike">
                        <a:latin typeface="Arial"/>
                      </a:endParaRPr>
                    </a:p>
                  </a:txBody>
                  <a:tcPr marL="13320" marR="13320">
                    <a:lnL w="12240">
                      <a:noFill/>
                    </a:lnL>
                    <a:lnR w="12240">
                      <a:noFill/>
                    </a:lnR>
                    <a:lnT w="2880">
                      <a:solidFill>
                        <a:srgbClr val="000000"/>
                      </a:solidFill>
                    </a:lnT>
                    <a:lnB w="288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49560">
                <a:tc>
                  <a:txBody>
                    <a:bodyPr lIns="13320" rIns="1332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pt-BR" sz="18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 </a:t>
                      </a:r>
                      <a:r>
                        <a:rPr b="0" lang="pt-BR" sz="18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HIGIENE PESSOAL</a:t>
                      </a:r>
                      <a:endParaRPr b="0" lang="pt-BR" sz="1800" spc="-1" strike="noStrike">
                        <a:latin typeface="Arial"/>
                      </a:endParaRPr>
                    </a:p>
                  </a:txBody>
                  <a:tcPr marL="13320" marR="13320">
                    <a:lnL w="12240">
                      <a:noFill/>
                    </a:lnL>
                    <a:lnR w="12240">
                      <a:noFill/>
                    </a:lnR>
                    <a:lnT w="2880">
                      <a:solidFill>
                        <a:srgbClr val="000000"/>
                      </a:solidFill>
                    </a:lnT>
                    <a:lnB w="28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13320" marR="13320">
                    <a:lnL w="12240">
                      <a:noFill/>
                    </a:lnL>
                    <a:lnR w="12240">
                      <a:noFill/>
                    </a:lnR>
                    <a:lnT w="2880">
                      <a:solidFill>
                        <a:srgbClr val="000000"/>
                      </a:solidFill>
                    </a:lnT>
                    <a:lnB w="28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13320" marR="13320">
                    <a:lnL w="12240">
                      <a:noFill/>
                    </a:lnL>
                    <a:lnR w="12240">
                      <a:noFill/>
                    </a:lnR>
                    <a:lnT w="2880">
                      <a:solidFill>
                        <a:srgbClr val="000000"/>
                      </a:solidFill>
                    </a:lnT>
                    <a:lnB w="28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3320" rIns="1332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pt-BR" sz="18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5.49</a:t>
                      </a:r>
                      <a:endParaRPr b="0" lang="pt-BR" sz="1800" spc="-1" strike="noStrike">
                        <a:latin typeface="Arial"/>
                      </a:endParaRPr>
                    </a:p>
                  </a:txBody>
                  <a:tcPr marL="13320" marR="13320">
                    <a:lnL w="12240">
                      <a:noFill/>
                    </a:lnL>
                    <a:lnR w="12240">
                      <a:noFill/>
                    </a:lnR>
                    <a:lnT w="2880">
                      <a:solidFill>
                        <a:srgbClr val="000000"/>
                      </a:solidFill>
                    </a:lnT>
                    <a:lnB w="288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49560">
                <a:tc gridSpan="2">
                  <a:txBody>
                    <a:bodyPr lIns="13320" rIns="1332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pt-BR" sz="18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 </a:t>
                      </a:r>
                      <a:r>
                        <a:rPr b="0" lang="pt-BR" sz="18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COMBUSTÍVEIS (VEÍCULOS)</a:t>
                      </a:r>
                      <a:endParaRPr b="0" lang="pt-BR" sz="1800" spc="-1" strike="noStrike">
                        <a:latin typeface="Arial"/>
                      </a:endParaRPr>
                    </a:p>
                  </a:txBody>
                  <a:tcPr marL="13320" marR="13320">
                    <a:lnL w="12240">
                      <a:noFill/>
                    </a:lnL>
                    <a:lnR w="12240">
                      <a:noFill/>
                    </a:lnR>
                    <a:lnT w="2880">
                      <a:solidFill>
                        <a:srgbClr val="000000"/>
                      </a:solidFill>
                    </a:lnT>
                    <a:lnB w="288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>
                  <a:tcPr marL="13320" marR="13320">
                    <a:lnL w="12240">
                      <a:noFill/>
                    </a:lnL>
                    <a:lnR w="12240">
                      <a:noFill/>
                    </a:lnR>
                    <a:lnT w="2880">
                      <a:solidFill>
                        <a:srgbClr val="000000"/>
                      </a:solidFill>
                    </a:lnT>
                    <a:lnB w="28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13320" rIns="1332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pt-BR" sz="18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5.48</a:t>
                      </a:r>
                      <a:endParaRPr b="0" lang="pt-BR" sz="1800" spc="-1" strike="noStrike">
                        <a:latin typeface="Arial"/>
                      </a:endParaRPr>
                    </a:p>
                  </a:txBody>
                  <a:tcPr marL="13320" marR="13320">
                    <a:lnL w="12240">
                      <a:noFill/>
                    </a:lnL>
                    <a:lnR w="12240">
                      <a:noFill/>
                    </a:lnR>
                    <a:lnT w="2880">
                      <a:solidFill>
                        <a:srgbClr val="000000"/>
                      </a:solidFill>
                    </a:lnT>
                    <a:lnB w="288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49560">
                <a:tc gridSpan="3">
                  <a:txBody>
                    <a:bodyPr lIns="13320" rIns="1332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pt-BR" sz="18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 </a:t>
                      </a:r>
                      <a:r>
                        <a:rPr b="0" lang="pt-BR" sz="18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ALIMENTAÇÃO FORA DO DOMICÍLIO</a:t>
                      </a:r>
                      <a:endParaRPr b="0" lang="pt-BR" sz="1800" spc="-1" strike="noStrike">
                        <a:latin typeface="Arial"/>
                      </a:endParaRPr>
                    </a:p>
                  </a:txBody>
                  <a:tcPr marL="13320" marR="13320">
                    <a:lnL w="12240">
                      <a:noFill/>
                    </a:lnL>
                    <a:lnR w="12240">
                      <a:noFill/>
                    </a:lnR>
                    <a:lnT w="2880">
                      <a:solidFill>
                        <a:srgbClr val="000000"/>
                      </a:solidFill>
                    </a:lnT>
                    <a:lnB w="288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 lIns="13320" rIns="1332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pt-BR" sz="18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5.38</a:t>
                      </a:r>
                      <a:endParaRPr b="0" lang="pt-BR" sz="1800" spc="-1" strike="noStrike">
                        <a:latin typeface="Arial"/>
                      </a:endParaRPr>
                    </a:p>
                  </a:txBody>
                  <a:tcPr marL="13320" marR="13320">
                    <a:lnL w="12240">
                      <a:noFill/>
                    </a:lnL>
                    <a:lnR w="12240">
                      <a:noFill/>
                    </a:lnR>
                    <a:lnT w="2880">
                      <a:solidFill>
                        <a:srgbClr val="000000"/>
                      </a:solidFill>
                    </a:lnT>
                    <a:lnB w="288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52080">
                <a:tc gridSpan="3">
                  <a:txBody>
                    <a:bodyPr lIns="13320" rIns="1332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pt-BR" sz="18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 </a:t>
                      </a:r>
                      <a:r>
                        <a:rPr b="0" lang="pt-BR" sz="18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ENERGIA ELÉTRICA RESIDENCIAL</a:t>
                      </a:r>
                      <a:endParaRPr b="0" lang="pt-BR" sz="1800" spc="-1" strike="noStrike">
                        <a:latin typeface="Arial"/>
                      </a:endParaRPr>
                    </a:p>
                  </a:txBody>
                  <a:tcPr marL="13320" marR="13320">
                    <a:lnL w="12240">
                      <a:noFill/>
                    </a:lnL>
                    <a:lnR w="12240">
                      <a:noFill/>
                    </a:lnR>
                    <a:lnT w="2880">
                      <a:solidFill>
                        <a:srgbClr val="000000"/>
                      </a:solidFill>
                    </a:lnT>
                    <a:lnB w="12240">
                      <a:solidFill>
                        <a:srgbClr val="156082"/>
                      </a:solidFill>
                    </a:lnB>
                    <a:noFill/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 lIns="13320" rIns="1332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pt-BR" sz="1800" spc="-1" strike="noStrike">
                          <a:solidFill>
                            <a:srgbClr val="000000"/>
                          </a:solidFill>
                          <a:latin typeface="Aptos"/>
                        </a:rPr>
                        <a:t>5.08</a:t>
                      </a:r>
                      <a:endParaRPr b="0" lang="pt-BR" sz="1800" spc="-1" strike="noStrike">
                        <a:latin typeface="Arial"/>
                      </a:endParaRPr>
                    </a:p>
                  </a:txBody>
                  <a:tcPr marL="13320" marR="13320">
                    <a:lnL w="12240">
                      <a:noFill/>
                    </a:lnL>
                    <a:lnR w="12240">
                      <a:noFill/>
                    </a:lnR>
                    <a:lnT w="2880">
                      <a:solidFill>
                        <a:srgbClr val="000000"/>
                      </a:solidFill>
                    </a:lnT>
                    <a:lnB w="12240">
                      <a:solidFill>
                        <a:srgbClr val="156082"/>
                      </a:solidFill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47" name="CustomShape 11"/>
          <p:cNvSpPr/>
          <p:nvPr/>
        </p:nvSpPr>
        <p:spPr>
          <a:xfrm>
            <a:off x="5949360" y="6172200"/>
            <a:ext cx="4541760" cy="638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pt-BR" sz="1800" spc="-1" strike="noStrike">
                <a:solidFill>
                  <a:srgbClr val="000000"/>
                </a:solidFill>
                <a:latin typeface="Aptos"/>
                <a:ea typeface="DejaVu Sans"/>
              </a:rPr>
              <a:t>Fonte&gt; Elaboração Própria com base em IPCA e INPC, IBGE</a:t>
            </a:r>
            <a:endParaRPr b="0" lang="pt-BR" sz="1800" spc="-1" strike="noStrike">
              <a:latin typeface="Arial"/>
            </a:endParaRPr>
          </a:p>
        </p:txBody>
      </p:sp>
      <p:pic>
        <p:nvPicPr>
          <p:cNvPr id="148" name="Picture 2" descr="FCDL-RS - Federação das Câmaras de Dirigentes Lojistas do RS"/>
          <p:cNvPicPr/>
          <p:nvPr/>
        </p:nvPicPr>
        <p:blipFill>
          <a:blip r:embed="rId1"/>
          <a:stretch/>
        </p:blipFill>
        <p:spPr>
          <a:xfrm>
            <a:off x="178920" y="105480"/>
            <a:ext cx="2198160" cy="1335600"/>
          </a:xfrm>
          <a:prstGeom prst="rect">
            <a:avLst/>
          </a:prstGeom>
          <a:ln>
            <a:noFill/>
          </a:ln>
        </p:spPr>
      </p:pic>
      <p:pic>
        <p:nvPicPr>
          <p:cNvPr id="149" name="Picture 4" descr="CORECON-RS - Escola de Negócios da PUCRS seleciona professor para área de  Finanças"/>
          <p:cNvPicPr/>
          <p:nvPr/>
        </p:nvPicPr>
        <p:blipFill>
          <a:blip r:embed="rId2"/>
          <a:stretch/>
        </p:blipFill>
        <p:spPr>
          <a:xfrm>
            <a:off x="9727560" y="720"/>
            <a:ext cx="2463840" cy="142272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338</TotalTime>
  <Application>LibreOffice/6.3.2.2$Windows_X86_64 LibreOffice_project/98b30e735bda24bc04ab42594c85f7fd8be07b9c</Application>
  <Words>715</Words>
  <Paragraphs>214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2024-12-02T17:00:36Z</dcterms:created>
  <dc:creator/>
  <dc:description/>
  <dc:language>pt-BR</dc:language>
  <cp:lastModifiedBy/>
  <dcterms:modified xsi:type="dcterms:W3CDTF">2024-12-02T16:55:05Z</dcterms:modified>
  <cp:revision>3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Widescreen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14</vt:i4>
  </property>
</Properties>
</file>